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</p:sldMasterIdLst>
  <p:notesMasterIdLst>
    <p:notesMasterId r:id="rId82"/>
  </p:notesMasterIdLst>
  <p:sldIdLst>
    <p:sldId id="257" r:id="rId13"/>
    <p:sldId id="256" r:id="rId14"/>
    <p:sldId id="351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6" r:id="rId23"/>
    <p:sldId id="267" r:id="rId24"/>
    <p:sldId id="265" r:id="rId25"/>
    <p:sldId id="268" r:id="rId26"/>
    <p:sldId id="340" r:id="rId27"/>
    <p:sldId id="269" r:id="rId28"/>
    <p:sldId id="270" r:id="rId29"/>
    <p:sldId id="271" r:id="rId30"/>
    <p:sldId id="310" r:id="rId31"/>
    <p:sldId id="317" r:id="rId32"/>
    <p:sldId id="319" r:id="rId33"/>
    <p:sldId id="272" r:id="rId34"/>
    <p:sldId id="297" r:id="rId35"/>
    <p:sldId id="273" r:id="rId36"/>
    <p:sldId id="274" r:id="rId37"/>
    <p:sldId id="284" r:id="rId38"/>
    <p:sldId id="312" r:id="rId39"/>
    <p:sldId id="287" r:id="rId40"/>
    <p:sldId id="313" r:id="rId41"/>
    <p:sldId id="275" r:id="rId42"/>
    <p:sldId id="320" r:id="rId43"/>
    <p:sldId id="291" r:id="rId44"/>
    <p:sldId id="292" r:id="rId45"/>
    <p:sldId id="276" r:id="rId46"/>
    <p:sldId id="282" r:id="rId47"/>
    <p:sldId id="277" r:id="rId48"/>
    <p:sldId id="278" r:id="rId49"/>
    <p:sldId id="321" r:id="rId50"/>
    <p:sldId id="295" r:id="rId51"/>
    <p:sldId id="296" r:id="rId52"/>
    <p:sldId id="350" r:id="rId53"/>
    <p:sldId id="293" r:id="rId54"/>
    <p:sldId id="343" r:id="rId55"/>
    <p:sldId id="294" r:id="rId56"/>
    <p:sldId id="298" r:id="rId57"/>
    <p:sldId id="307" r:id="rId58"/>
    <p:sldId id="335" r:id="rId59"/>
    <p:sldId id="304" r:id="rId60"/>
    <p:sldId id="305" r:id="rId61"/>
    <p:sldId id="306" r:id="rId62"/>
    <p:sldId id="342" r:id="rId63"/>
    <p:sldId id="302" r:id="rId64"/>
    <p:sldId id="309" r:id="rId65"/>
    <p:sldId id="315" r:id="rId66"/>
    <p:sldId id="334" r:id="rId67"/>
    <p:sldId id="352" r:id="rId68"/>
    <p:sldId id="329" r:id="rId69"/>
    <p:sldId id="330" r:id="rId70"/>
    <p:sldId id="324" r:id="rId71"/>
    <p:sldId id="337" r:id="rId72"/>
    <p:sldId id="331" r:id="rId73"/>
    <p:sldId id="339" r:id="rId74"/>
    <p:sldId id="326" r:id="rId75"/>
    <p:sldId id="346" r:id="rId76"/>
    <p:sldId id="332" r:id="rId77"/>
    <p:sldId id="338" r:id="rId78"/>
    <p:sldId id="341" r:id="rId79"/>
    <p:sldId id="349" r:id="rId80"/>
    <p:sldId id="34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91F5-5DBE-478E-9379-029F3060534A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A404-91F3-4F95-9014-1C4681B7A79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175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A404-91F3-4F95-9014-1C4681B7A795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4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72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3758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870F-C4EB-4958-9A5A-FB2F89FFA2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C8B9-0D9D-414F-AB50-798C2F853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25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F489-8E5E-4BBE-967C-42C3A5583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4EB8-2D91-417A-9D92-1FE95515F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65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9E14-A873-4B05-BA34-F41AFB6E8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8F4C-7379-42E0-9890-374CB3B41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76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A094-0902-4890-85CC-05628032F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06C8-B619-4E3A-9306-B749B4AB94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09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0E16-865B-4F35-8233-40FDD2BBB0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6DE7-0944-41F8-88FA-6BD9423C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462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035F-A5F5-4D6D-BB65-5CE7F11EB7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0319-6108-4FCE-AAD4-9237701952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32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21AC-FB8E-4C78-AE96-AE5D5FE501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F37F-1201-4C6D-9FEE-659DF8C94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158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BF96-CFBD-4BC5-ADAF-C775B15F2B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5322-D1A7-433A-B590-D922D2DDB5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1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4EDB-1EFB-44FF-816C-FB146ECEB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8E99-DA1A-4E3F-997E-110BA6D05E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84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5CB4-55D1-4F31-A1CA-5530F9A5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7BD8-E3C6-4F7A-ACBA-BADF18E822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2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6575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5A20-ABDC-4C8C-804F-2405DE2E3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13D0-2028-4BFE-A219-527538D547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77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870F-C4EB-4958-9A5A-FB2F89FFA2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C8B9-0D9D-414F-AB50-798C2F853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21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F489-8E5E-4BBE-967C-42C3A5583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4EB8-2D91-417A-9D92-1FE95515F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68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9E14-A873-4B05-BA34-F41AFB6E8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8F4C-7379-42E0-9890-374CB3B41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582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A094-0902-4890-85CC-05628032F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06C8-B619-4E3A-9306-B749B4AB94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47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0E16-865B-4F35-8233-40FDD2BBB0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6DE7-0944-41F8-88FA-6BD9423C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79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035F-A5F5-4D6D-BB65-5CE7F11EB7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0319-6108-4FCE-AAD4-9237701952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0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21AC-FB8E-4C78-AE96-AE5D5FE501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F37F-1201-4C6D-9FEE-659DF8C94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20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BF96-CFBD-4BC5-ADAF-C775B15F2B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5322-D1A7-433A-B590-D922D2DDB5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92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4EDB-1EFB-44FF-816C-FB146ECEB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8E99-DA1A-4E3F-997E-110BA6D05E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6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0695-FCB9-46BE-A054-DA20161EB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A85-1F5E-42C3-A364-E724FABF4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35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5CB4-55D1-4F31-A1CA-5530F9A5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7BD8-E3C6-4F7A-ACBA-BADF18E822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03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5A20-ABDC-4C8C-804F-2405DE2E3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13D0-2028-4BFE-A219-527538D547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223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47BC-0564-4FB3-990B-D4666F89CE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C7D2-07BC-41E4-8FEA-52D277231E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75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1D1-9A1B-47C2-A6A9-89367B70B6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9F87-6F4F-4D99-AC3D-4C47BCC545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84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1434-6455-46CF-8DFA-947963D3F7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7801-5751-46FF-B6B8-170F17DC3A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792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3745-5ECA-4A18-9357-AC83F40BC8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DCC3-1336-4734-8FD4-248B366316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676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5FE5-C5EA-4780-8555-28AA57F488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816F-B046-4493-9887-FD54726757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355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1769-7893-4253-ABC2-49069AA55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AB33-2D93-4800-BCF7-B5174EF55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71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9CA4-50DA-41AD-B4EE-DE4FB049F4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25BF-D3B4-429D-A258-F0AD4042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98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3306-2C7D-41D0-A0EB-D350A07C63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FFFC-09A0-4344-9AA9-C436A4E545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D96C-28EB-4AE9-820B-299C86F5C4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0033-8EEB-47C4-B065-82D5E1A2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787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416A-BE8D-48B6-AFA6-A5DB6E1F30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AF76-1A81-4F04-9761-A4CD40A3F2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6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74C6-C903-4DA1-8EEC-3DEFC00E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8CCA-000F-4277-AD17-C10D7DF9AB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39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3694-51C9-4C4E-A263-B582C4793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1B6B-007F-4EE6-B423-F4BEC9695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3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35BD-E254-40DD-985D-A30B69144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211F-41CF-4DE1-BE4E-B4C749F398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313F-15C6-4128-8A7C-1D5F42AA3B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7D2A-C881-484E-BB65-65622D7A6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7A7C-F9ED-4BE4-AEA4-FACF9B5B8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E53F-D8ED-48DD-A0FA-66D64DDF0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4AB3-B2D6-434E-BA10-A712C9FBC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50E-CDAB-4F52-A659-9F2566296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1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F7A0-CB6D-4DAB-81B7-B964D522B1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864F-4FA1-463A-8106-CC9B6AACA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42B9-6C50-48EB-8E30-C3C3346A8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0A2-FEBC-4B65-9583-2B727679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98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D1C-DF9D-4B64-85F1-7023354422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A35E-8976-45DA-9159-41C6551D9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28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05A-2F16-4A30-BB63-2514F2E49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69C2-5AED-427B-A85E-08FF5FF582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02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4A7F-0EAD-4F60-B399-F17A49CB5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486-D4A4-48F9-B219-0CABC68D1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0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0695-FCB9-46BE-A054-DA20161EB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A85-1F5E-42C3-A364-E724FABF4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1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D96C-28EB-4AE9-820B-299C86F5C4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0033-8EEB-47C4-B065-82D5E1A2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3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35BD-E254-40DD-985D-A30B69144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211F-41CF-4DE1-BE4E-B4C749F398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4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313F-15C6-4128-8A7C-1D5F42AA3B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7D2A-C881-484E-BB65-65622D7A6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5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7A7C-F9ED-4BE4-AEA4-FACF9B5B8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E53F-D8ED-48DD-A0FA-66D64DDF0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17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4AB3-B2D6-434E-BA10-A712C9FBC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50E-CDAB-4F52-A659-9F2566296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8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F7A0-CB6D-4DAB-81B7-B964D522B1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864F-4FA1-463A-8106-CC9B6AACA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446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42B9-6C50-48EB-8E30-C3C3346A8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0A2-FEBC-4B65-9583-2B727679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D1C-DF9D-4B64-85F1-7023354422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A35E-8976-45DA-9159-41C6551D9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77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05A-2F16-4A30-BB63-2514F2E49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69C2-5AED-427B-A85E-08FF5FF582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9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4A7F-0EAD-4F60-B399-F17A49CB5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486-D4A4-48F9-B219-0CABC68D1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7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0695-FCB9-46BE-A054-DA20161EB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A85-1F5E-42C3-A364-E724FABF4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4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D96C-28EB-4AE9-820B-299C86F5C4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0033-8EEB-47C4-B065-82D5E1A2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49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35BD-E254-40DD-985D-A30B69144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211F-41CF-4DE1-BE4E-B4C749F398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9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313F-15C6-4128-8A7C-1D5F42AA3B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7D2A-C881-484E-BB65-65622D7A6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0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7A7C-F9ED-4BE4-AEA4-FACF9B5B8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E53F-D8ED-48DD-A0FA-66D64DDF0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64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4AB3-B2D6-434E-BA10-A712C9FBC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50E-CDAB-4F52-A659-9F2566296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8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4834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F7A0-CB6D-4DAB-81B7-B964D522B1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864F-4FA1-463A-8106-CC9B6AACA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8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42B9-6C50-48EB-8E30-C3C3346A8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0A2-FEBC-4B65-9583-2B727679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3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D1C-DF9D-4B64-85F1-7023354422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A35E-8976-45DA-9159-41C6551D9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47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05A-2F16-4A30-BB63-2514F2E49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69C2-5AED-427B-A85E-08FF5FF582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0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4A7F-0EAD-4F60-B399-F17A49CB5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486-D4A4-48F9-B219-0CABC68D1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2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0695-FCB9-46BE-A054-DA20161EB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A85-1F5E-42C3-A364-E724FABF4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90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D96C-28EB-4AE9-820B-299C86F5C4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0033-8EEB-47C4-B065-82D5E1A2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19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35BD-E254-40DD-985D-A30B69144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211F-41CF-4DE1-BE4E-B4C749F398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49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313F-15C6-4128-8A7C-1D5F42AA3B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7D2A-C881-484E-BB65-65622D7A6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5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7A7C-F9ED-4BE4-AEA4-FACF9B5B8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E53F-D8ED-48DD-A0FA-66D64DDF0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921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4AB3-B2D6-434E-BA10-A712C9FBC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50E-CDAB-4F52-A659-9F2566296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F7A0-CB6D-4DAB-81B7-B964D522B1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864F-4FA1-463A-8106-CC9B6AACA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8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42B9-6C50-48EB-8E30-C3C3346A8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0A2-FEBC-4B65-9583-2B727679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93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D1C-DF9D-4B64-85F1-7023354422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A35E-8976-45DA-9159-41C6551D9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4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05A-2F16-4A30-BB63-2514F2E49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69C2-5AED-427B-A85E-08FF5FF582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9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4A7F-0EAD-4F60-B399-F17A49CB5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486-D4A4-48F9-B219-0CABC68D1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1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656B-D7BB-48FF-814C-6527FE3CD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77F6-EC60-4FB1-B276-5FF34F89D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7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5102-912F-4B90-B74F-E8C9780BE7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C170-6CAD-468A-8CA5-6560DCC04A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2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65DF-D3B1-4DF8-9182-FE03FACDBF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260F-B471-468D-B2F8-8EC8AB78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06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6FAB-F6E3-4B4D-AEE4-10D882301C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B359-E85F-45FF-96E2-5C8E41C8B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6464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3C9A-4E8A-40A1-B0D0-49F02CED82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B80F-8DB2-4429-96DB-830048414D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87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3446-DEDC-458C-8172-89E28C2A23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AF8E-EC01-4A5E-814A-08E9014633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6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05A1-A637-4980-94D7-041F2C16A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EEA2-58C3-476D-ABCF-AFA16C3244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0022-7808-401B-9725-0216A52F4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B302-1028-4F5D-BDD5-E9C40A76B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4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89DF-7207-4965-882A-7814B73095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0B38-534A-4913-A94E-961F0466FE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24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BBC7-24B3-41CF-A55E-35C731E349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2D22-987D-4BE0-AE59-9E9BDC088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5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328F-DBBC-4B92-B17C-D568BE0083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1FE0-A39E-41EE-9D95-A21001CBC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5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656B-D7BB-48FF-814C-6527FE3CD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77F6-EC60-4FB1-B276-5FF34F89D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3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5102-912F-4B90-B74F-E8C9780BE7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C170-6CAD-468A-8CA5-6560DCC04A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9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65DF-D3B1-4DF8-9182-FE03FACDBF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260F-B471-468D-B2F8-8EC8AB78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0269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6FAB-F6E3-4B4D-AEE4-10D882301C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B359-E85F-45FF-96E2-5C8E41C8B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61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3C9A-4E8A-40A1-B0D0-49F02CED82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B80F-8DB2-4429-96DB-830048414D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418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3446-DEDC-458C-8172-89E28C2A23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AF8E-EC01-4A5E-814A-08E9014633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91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05A1-A637-4980-94D7-041F2C16A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EEA2-58C3-476D-ABCF-AFA16C3244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76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0022-7808-401B-9725-0216A52F4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B302-1028-4F5D-BDD5-E9C40A76B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18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89DF-7207-4965-882A-7814B73095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0B38-534A-4913-A94E-961F0466FE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82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BBC7-24B3-41CF-A55E-35C731E349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2D22-987D-4BE0-AE59-9E9BDC088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90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328F-DBBC-4B92-B17C-D568BE0083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1FE0-A39E-41EE-9D95-A21001CBC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63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656B-D7BB-48FF-814C-6527FE3CD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77F6-EC60-4FB1-B276-5FF34F89D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4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5102-912F-4B90-B74F-E8C9780BE7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C170-6CAD-468A-8CA5-6560DCC04A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7844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65DF-D3B1-4DF8-9182-FE03FACDBF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260F-B471-468D-B2F8-8EC8AB78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1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6FAB-F6E3-4B4D-AEE4-10D882301C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B359-E85F-45FF-96E2-5C8E41C8B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62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3C9A-4E8A-40A1-B0D0-49F02CED82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B80F-8DB2-4429-96DB-830048414D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83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3446-DEDC-458C-8172-89E28C2A23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AF8E-EC01-4A5E-814A-08E9014633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79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05A1-A637-4980-94D7-041F2C16A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EEA2-58C3-476D-ABCF-AFA16C3244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7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0022-7808-401B-9725-0216A52F4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B302-1028-4F5D-BDD5-E9C40A76B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575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89DF-7207-4965-882A-7814B73095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0B38-534A-4913-A94E-961F0466FE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5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BBC7-24B3-41CF-A55E-35C731E349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2D22-987D-4BE0-AE59-9E9BDC088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328F-DBBC-4B92-B17C-D568BE0083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1FE0-A39E-41EE-9D95-A21001CBC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53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E713-5A9E-47CC-873D-A65CF08314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35FD-91CE-4850-8838-C74171EC05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64975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5549-9AB2-42DC-B2F2-0347575FF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0CEE-0A80-4177-8D6B-A21CF6048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02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9A4E-D35C-4056-A06E-B80CC1A473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D3DD-76A1-4A89-B852-9A08EF835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0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3265-4EE7-4BB6-AC0A-7B921AC328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E1E4-2683-47B5-B130-72A0A77A7C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28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84A8-4038-4389-8163-5B4DF11320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B686-31E5-4B50-92F2-B1A2D8A99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19C6-4161-4DDC-AF07-933CEDF2A2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578A-035C-4410-894A-202A9CB6D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305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3497-151A-456B-BD03-1C39DDC93D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6BC-3370-4B08-8E05-31402C664E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24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790C-3958-4606-AA9D-4417DA8CB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5DCE-1531-4615-BA62-772BB036C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77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ABAD-2DF7-4E8D-AFAC-154020E39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1EB8-8D04-49C6-BADF-D451C137F4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25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F54D-BF68-4F5B-BE24-36AFD53C3A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0BF3-73FA-454C-873B-B3AE32DE8B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329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1D1-7525-4074-A9E2-503F3E2E07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9E6D-927C-463F-A266-F642812EEB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4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0A9-82EF-4D52-8A52-C4EBD1602F79}" type="datetimeFigureOut">
              <a:rPr lang="en-CA" smtClean="0"/>
              <a:pPr/>
              <a:t>22/07/2013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C2CC-33C2-41B8-AC50-4B59571BBB5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1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91186B-CC31-4D23-946C-AA65931A0B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54A1E-52C5-4BC9-9CAC-374175EAA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91186B-CC31-4D23-946C-AA65931A0B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54A1E-52C5-4BC9-9CAC-374175EAA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61470-7CF8-4D15-B3DE-12CDBE801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DF1C5-EADD-49F1-A892-426804B7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CE98B-6886-4C05-BC7C-DC5F9461A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EEB21-E5A5-4472-8B36-D88B925520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CE98B-6886-4C05-BC7C-DC5F9461A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EEB21-E5A5-4472-8B36-D88B925520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CE98B-6886-4C05-BC7C-DC5F9461A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EEB21-E5A5-4472-8B36-D88B925520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0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CE98B-6886-4C05-BC7C-DC5F9461A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EEB21-E5A5-4472-8B36-D88B925520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F690B-673B-40C6-82FB-5810560E68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F9642-611B-4077-9657-80499A1B6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F690B-673B-40C6-82FB-5810560E68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F9642-611B-4077-9657-80499A1B6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F690B-673B-40C6-82FB-5810560E68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F9642-611B-4077-9657-80499A1B6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0D650-7241-40B9-900D-BF5BE8EA06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01A73-4579-425F-A4FD-DC6524D1F5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swers.com/topic/north-walsham" TargetMode="External"/><Relationship Id="rId13" Type="http://schemas.openxmlformats.org/officeDocument/2006/relationships/hyperlink" Target="http://www.answers.com/topic/romney-sheep" TargetMode="External"/><Relationship Id="rId3" Type="http://schemas.openxmlformats.org/officeDocument/2006/relationships/hyperlink" Target="http://www.answers.com/topic/yarn" TargetMode="External"/><Relationship Id="rId7" Type="http://schemas.openxmlformats.org/officeDocument/2006/relationships/hyperlink" Target="http://www.answers.com/topic/norfolk-historical-region-of-eastern-england" TargetMode="External"/><Relationship Id="rId12" Type="http://schemas.openxmlformats.org/officeDocument/2006/relationships/hyperlink" Target="http://www.answers.com/topic/english-leicester" TargetMode="External"/><Relationship Id="rId17" Type="http://schemas.openxmlformats.org/officeDocument/2006/relationships/hyperlink" Target="http://www.answers.com/topic/worsted" TargetMode="External"/><Relationship Id="rId2" Type="http://schemas.openxmlformats.org/officeDocument/2006/relationships/hyperlink" Target="http://en.wikipedia.org/wiki/Help:IPA_for_English" TargetMode="External"/><Relationship Id="rId16" Type="http://schemas.openxmlformats.org/officeDocument/2006/relationships/hyperlink" Target="http://www.answers.com/topic/ful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swers.com/topic/england" TargetMode="External"/><Relationship Id="rId11" Type="http://schemas.openxmlformats.org/officeDocument/2006/relationships/hyperlink" Target="http://www.answers.com/topic/teeswater" TargetMode="External"/><Relationship Id="rId5" Type="http://schemas.openxmlformats.org/officeDocument/2006/relationships/hyperlink" Target="http://www.answers.com/topic/worstead" TargetMode="External"/><Relationship Id="rId15" Type="http://schemas.openxmlformats.org/officeDocument/2006/relationships/hyperlink" Target="http://www.answers.com/topic/combing-2" TargetMode="External"/><Relationship Id="rId10" Type="http://schemas.openxmlformats.org/officeDocument/2006/relationships/hyperlink" Target="http://www.answers.com/topic/list-of-sheep-breeds" TargetMode="External"/><Relationship Id="rId4" Type="http://schemas.openxmlformats.org/officeDocument/2006/relationships/hyperlink" Target="http://www.answers.com/topic/textile" TargetMode="External"/><Relationship Id="rId9" Type="http://schemas.openxmlformats.org/officeDocument/2006/relationships/hyperlink" Target="http://www.answers.com/topic/aylsham" TargetMode="External"/><Relationship Id="rId14" Type="http://schemas.openxmlformats.org/officeDocument/2006/relationships/hyperlink" Target="http://www.answers.com/topic/cardin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Session 1508: DISTAFF I –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Focus on Fibre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INTERNATIONAL MEDIEVAL CONGRESS: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University of Leeds, 4 July 2013</a:t>
            </a:r>
            <a:endParaRPr lang="en-CA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‘Greased’ Woollens and Fulling (1)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Importance of their short-fibred wools:</a:t>
            </a:r>
            <a:r>
              <a:rPr lang="en-US" dirty="0" smtClean="0"/>
              <a:t> </a:t>
            </a:r>
            <a:r>
              <a:rPr lang="en-US" b="1" dirty="0" smtClean="0"/>
              <a:t>very fine, curly, scaly fibres had </a:t>
            </a:r>
            <a:r>
              <a:rPr lang="en-US" b="1" dirty="0" smtClean="0">
                <a:sym typeface="Wingdings" pitchFamily="2" charset="2"/>
              </a:rPr>
              <a:t>excellent felting properties</a:t>
            </a:r>
            <a:r>
              <a:rPr lang="en-US" dirty="0" smtClean="0">
                <a:sym typeface="Wingdings" pitchFamily="2" charset="2"/>
              </a:rPr>
              <a:t> (in fulling processes)</a:t>
            </a:r>
          </a:p>
          <a:p>
            <a:r>
              <a:rPr lang="en-US" dirty="0" smtClean="0">
                <a:sym typeface="Wingdings" pitchFamily="2" charset="2"/>
              </a:rPr>
              <a:t>2)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When woven into cloth</a:t>
            </a:r>
            <a:r>
              <a:rPr lang="en-US" b="1" dirty="0" smtClean="0">
                <a:sym typeface="Wingdings" pitchFamily="2" charset="2"/>
              </a:rPr>
              <a:t>, such short-fibred wools lacked cohesion, strength, durability </a:t>
            </a:r>
          </a:p>
          <a:p>
            <a:r>
              <a:rPr lang="en-US" dirty="0" smtClean="0">
                <a:sym typeface="Wingdings" pitchFamily="2" charset="2"/>
              </a:rPr>
              <a:t>3)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Fulling absolutely necessary</a:t>
            </a:r>
            <a:r>
              <a:rPr lang="en-US" b="1" dirty="0" smtClean="0">
                <a:sym typeface="Wingdings" pitchFamily="2" charset="2"/>
              </a:rPr>
              <a:t> to provide these properties: </a:t>
            </a:r>
            <a:r>
              <a:rPr lang="en-US" dirty="0" smtClean="0">
                <a:sym typeface="Wingdings" pitchFamily="2" charset="2"/>
              </a:rPr>
              <a:t>lest the woven cloth fall apart</a:t>
            </a:r>
          </a:p>
          <a:p>
            <a:r>
              <a:rPr lang="en-US" dirty="0" smtClean="0">
                <a:sym typeface="Wingdings" pitchFamily="2" charset="2"/>
              </a:rPr>
              <a:t>4)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Fulling Vat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long stone vat filled with hot water, fuller’s earth (kaolinite), soap, and urine</a:t>
            </a:r>
            <a:r>
              <a:rPr lang="en-US" dirty="0" smtClean="0">
                <a:sym typeface="Wingdings" pitchFamily="2" charset="2"/>
              </a:rPr>
              <a:t>: into which the woven cloth, taken from loom, was immersed, and then </a:t>
            </a:r>
            <a:r>
              <a:rPr lang="en-US" b="1" dirty="0" smtClean="0">
                <a:sym typeface="Wingdings" pitchFamily="2" charset="2"/>
              </a:rPr>
              <a:t>trod upon</a:t>
            </a:r>
            <a:r>
              <a:rPr lang="en-US" dirty="0" smtClean="0">
                <a:sym typeface="Wingdings" pitchFamily="2" charset="2"/>
              </a:rPr>
              <a:t> or pounded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0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‘Greased’ Woollens and Fulling </a:t>
            </a:r>
            <a:r>
              <a:rPr lang="en-US" b="1" dirty="0" smtClean="0">
                <a:solidFill>
                  <a:srgbClr val="FF0000"/>
                </a:solidFill>
              </a:rPr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Foot-fulling vs. mechanical fulling:</a:t>
            </a:r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Foot-fulling:</a:t>
            </a:r>
            <a:r>
              <a:rPr lang="en-US" dirty="0" smtClean="0"/>
              <a:t> traditional mode for centuries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two journeymen fullers</a:t>
            </a:r>
            <a:r>
              <a:rPr lang="en-US" dirty="0" smtClean="0"/>
              <a:t>, supervised by a master, </a:t>
            </a:r>
            <a:r>
              <a:rPr lang="en-US" b="1" dirty="0" smtClean="0"/>
              <a:t>trod upon the broadcloth</a:t>
            </a:r>
            <a:r>
              <a:rPr lang="en-US" dirty="0" smtClean="0"/>
              <a:t> (about 30 m. by 2.54 m.), for 3 to 5 days (according to quality)</a:t>
            </a:r>
          </a:p>
          <a:p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Mechanical fulling:</a:t>
            </a:r>
            <a:r>
              <a:rPr lang="en-US" dirty="0" smtClean="0"/>
              <a:t> </a:t>
            </a:r>
            <a:r>
              <a:rPr lang="en-US" b="1" dirty="0" smtClean="0"/>
              <a:t>water-mills, with crank &amp; flyshaft</a:t>
            </a:r>
            <a:r>
              <a:rPr lang="en-US" dirty="0" smtClean="0"/>
              <a:t>, to convert </a:t>
            </a:r>
            <a:r>
              <a:rPr lang="en-US" b="1" dirty="0" smtClean="0"/>
              <a:t>rotary into reciprocal power</a:t>
            </a:r>
            <a:r>
              <a:rPr lang="en-US" dirty="0" smtClean="0"/>
              <a:t>: operating two </a:t>
            </a:r>
            <a:r>
              <a:rPr lang="en-US" b="1" dirty="0" smtClean="0"/>
              <a:t>oaken-wood hammers</a:t>
            </a:r>
            <a:r>
              <a:rPr lang="en-US" dirty="0" smtClean="0"/>
              <a:t>: to pound the cloth, in alternation, for about 12 hours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4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‘Greased’ Woollens and Fulling </a:t>
            </a:r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6) </a:t>
            </a:r>
            <a:r>
              <a:rPr lang="en-US" b="1" dirty="0" smtClean="0">
                <a:solidFill>
                  <a:srgbClr val="0070C0"/>
                </a:solidFill>
              </a:rPr>
              <a:t>Fulling Mills:</a:t>
            </a:r>
            <a:r>
              <a:rPr lang="en-US" dirty="0" smtClean="0"/>
              <a:t> </a:t>
            </a:r>
            <a:r>
              <a:rPr lang="en-US" b="1" dirty="0" smtClean="0"/>
              <a:t>in European cloth production</a:t>
            </a:r>
          </a:p>
          <a:p>
            <a:r>
              <a:rPr lang="en-US" dirty="0" smtClean="0"/>
              <a:t>- first used in 10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century Italy; in northern Europe from 12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- widespread in England from later 13</a:t>
            </a:r>
            <a:r>
              <a:rPr lang="en-US" baseline="30000" dirty="0" smtClean="0"/>
              <a:t>th</a:t>
            </a:r>
            <a:r>
              <a:rPr lang="en-US" dirty="0" smtClean="0"/>
              <a:t> cent</a:t>
            </a:r>
          </a:p>
          <a:p>
            <a:r>
              <a:rPr lang="en-US" dirty="0" smtClean="0"/>
              <a:t>a] </a:t>
            </a:r>
            <a:r>
              <a:rPr lang="en-US" b="1" dirty="0" smtClean="0">
                <a:solidFill>
                  <a:srgbClr val="C00000"/>
                </a:solidFill>
              </a:rPr>
              <a:t>pros:</a:t>
            </a:r>
            <a:r>
              <a:rPr lang="en-US" dirty="0" smtClean="0"/>
              <a:t> </a:t>
            </a:r>
            <a:r>
              <a:rPr lang="en-US" b="1" dirty="0" smtClean="0"/>
              <a:t>cost savings of about 75%</a:t>
            </a:r>
            <a:r>
              <a:rPr lang="en-US" dirty="0" smtClean="0"/>
              <a:t> (reducing value-added cost from 20% to under 5%)</a:t>
            </a:r>
          </a:p>
          <a:p>
            <a:r>
              <a:rPr lang="en-US" dirty="0" smtClean="0"/>
              <a:t>b] </a:t>
            </a:r>
            <a:r>
              <a:rPr lang="en-US" b="1" dirty="0" smtClean="0">
                <a:solidFill>
                  <a:srgbClr val="C00000"/>
                </a:solidFill>
              </a:rPr>
              <a:t>cons:</a:t>
            </a:r>
            <a:r>
              <a:rPr lang="en-US" dirty="0" smtClean="0"/>
              <a:t> </a:t>
            </a:r>
            <a:r>
              <a:rPr lang="en-US" b="1" dirty="0" smtClean="0"/>
              <a:t>belief that mill-pounding damaged delicate wool fibres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resisted in luxury-quality cloth industries, esp. in Low Countries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5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‘Greased’ Woollens and Fulling </a:t>
            </a:r>
            <a:r>
              <a:rPr lang="en-US" b="1" dirty="0" smtClean="0">
                <a:solidFill>
                  <a:srgbClr val="FF0000"/>
                </a:solidFill>
              </a:rPr>
              <a:t>(4)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7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Three-Fold functions of Fulling Woollens:</a:t>
            </a:r>
            <a:endParaRPr lang="en-US" dirty="0" smtClean="0"/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scouring &amp; degreasing</a:t>
            </a:r>
            <a:r>
              <a:rPr lang="en-US" dirty="0" smtClean="0"/>
              <a:t>: </a:t>
            </a:r>
            <a:r>
              <a:rPr lang="en-US" b="1" dirty="0" smtClean="0"/>
              <a:t>to remove the butter</a:t>
            </a:r>
            <a:r>
              <a:rPr lang="en-US" b="1" dirty="0"/>
              <a:t> </a:t>
            </a:r>
            <a:r>
              <a:rPr lang="en-US" b="1" dirty="0" smtClean="0"/>
              <a:t>or oil</a:t>
            </a:r>
            <a:r>
              <a:rPr lang="en-US" dirty="0" smtClean="0"/>
              <a:t>: urine &amp; fuller’s earth combined with grease </a:t>
            </a:r>
            <a:r>
              <a:rPr lang="en-US" dirty="0" smtClean="0">
                <a:sym typeface="Wingdings" pitchFamily="2" charset="2"/>
              </a:rPr>
              <a:t> soap for further cleansing</a:t>
            </a:r>
          </a:p>
          <a:p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felting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smtClean="0">
                <a:sym typeface="Wingdings" pitchFamily="2" charset="2"/>
              </a:rPr>
              <a:t>to force the curly, scaly, short fibres to interlace</a:t>
            </a:r>
            <a:r>
              <a:rPr lang="en-US" dirty="0" smtClean="0">
                <a:sym typeface="Wingdings" pitchFamily="2" charset="2"/>
              </a:rPr>
              <a:t>, interlock into </a:t>
            </a:r>
            <a:r>
              <a:rPr lang="en-US" b="1" dirty="0" smtClean="0">
                <a:sym typeface="Wingdings" pitchFamily="2" charset="2"/>
              </a:rPr>
              <a:t>cohesive, ultra-strong,  durable cloth</a:t>
            </a:r>
            <a:r>
              <a:rPr lang="en-US" dirty="0" smtClean="0">
                <a:sym typeface="Wingdings" pitchFamily="2" charset="2"/>
              </a:rPr>
              <a:t> (virtually indestructible)</a:t>
            </a:r>
          </a:p>
          <a:p>
            <a:r>
              <a:rPr lang="en-US" dirty="0" smtClean="0">
                <a:sym typeface="Wingdings" pitchFamily="2" charset="2"/>
              </a:rPr>
              <a:t>c)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shrinkage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smtClean="0">
                <a:sym typeface="Wingdings" pitchFamily="2" charset="2"/>
              </a:rPr>
              <a:t>by up to 55% by area</a:t>
            </a:r>
            <a:r>
              <a:rPr lang="en-US" dirty="0" smtClean="0">
                <a:sym typeface="Wingdings" pitchFamily="2" charset="2"/>
              </a:rPr>
              <a:t> (more width than length)  </a:t>
            </a:r>
            <a:r>
              <a:rPr lang="en-US" b="1" dirty="0" smtClean="0">
                <a:sym typeface="Wingdings" pitchFamily="2" charset="2"/>
              </a:rPr>
              <a:t>chief reason for heavy weight</a:t>
            </a:r>
          </a:p>
        </p:txBody>
      </p:sp>
    </p:spTree>
    <p:extLst>
      <p:ext uri="{BB962C8B-B14F-4D97-AF65-F5344CB8AC3E}">
        <p14:creationId xmlns:p14="http://schemas.microsoft.com/office/powerpoint/2010/main" val="18892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‘Greased’ Woollens and Fulling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8) </a:t>
            </a:r>
            <a:r>
              <a:rPr lang="en-US" b="1" dirty="0" smtClean="0">
                <a:solidFill>
                  <a:srgbClr val="0070C0"/>
                </a:solidFill>
              </a:rPr>
              <a:t>Fulling and Woollen Cloth Finishing: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fulled cloths stretched on to a tentering frame (with tenter hooks)</a:t>
            </a:r>
            <a:r>
              <a:rPr lang="en-US" dirty="0" smtClean="0"/>
              <a:t>: to remove wrinkles &amp; restore some of the loss from shrinkage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subjected to ‘raising’ or teaseling </a:t>
            </a:r>
            <a:r>
              <a:rPr lang="en-US" dirty="0" smtClean="0"/>
              <a:t>(both wet &amp; dry), to raise the nap (loose fibres)</a:t>
            </a:r>
          </a:p>
          <a:p>
            <a:r>
              <a:rPr lang="en-US" dirty="0" smtClean="0"/>
              <a:t>c) </a:t>
            </a:r>
            <a:r>
              <a:rPr lang="en-US" b="1" dirty="0" smtClean="0"/>
              <a:t>napped cloth then shorn with razor-sharp steel shears</a:t>
            </a:r>
            <a:r>
              <a:rPr lang="en-US" dirty="0" smtClean="0"/>
              <a:t>: repeated napping &amp; shearing [aka: raising and cropping]</a:t>
            </a:r>
          </a:p>
          <a:p>
            <a:r>
              <a:rPr lang="en-US" dirty="0" smtClean="0"/>
              <a:t>d) </a:t>
            </a:r>
            <a:r>
              <a:rPr lang="en-US" b="1" dirty="0" smtClean="0"/>
              <a:t>fulled &amp; shorn woollens: weave patterns obliterated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texture as fine as silk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8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8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Worsteds vs Woollens (1)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Worsteds and their wools</a:t>
            </a:r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warp and weft yarns</a:t>
            </a:r>
            <a:r>
              <a:rPr lang="en-US" dirty="0" smtClean="0"/>
              <a:t>: both spun from </a:t>
            </a:r>
            <a:r>
              <a:rPr lang="en-US" b="1" dirty="0" smtClean="0"/>
              <a:t>dry</a:t>
            </a:r>
            <a:r>
              <a:rPr lang="en-US" dirty="0" smtClean="0"/>
              <a:t>, strong, straight,  </a:t>
            </a:r>
            <a:r>
              <a:rPr lang="en-US" b="1" dirty="0" smtClean="0"/>
              <a:t>long-stapled</a:t>
            </a:r>
            <a:r>
              <a:rPr lang="en-US" dirty="0" smtClean="0"/>
              <a:t> </a:t>
            </a:r>
            <a:r>
              <a:rPr lang="en-US" b="1" dirty="0" smtClean="0"/>
              <a:t>combed wools</a:t>
            </a:r>
          </a:p>
          <a:p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fabric basically completed when woven</a:t>
            </a:r>
            <a:r>
              <a:rPr lang="en-US" dirty="0" smtClean="0"/>
              <a:t>: its long-stapled wools provided the woven fabric with </a:t>
            </a:r>
            <a:r>
              <a:rPr lang="en-US" b="1" dirty="0" smtClean="0"/>
              <a:t>sufficient cohesion, strength, and durability on the loom</a:t>
            </a:r>
            <a:r>
              <a:rPr lang="en-US" dirty="0" smtClean="0"/>
              <a:t>, thus without fulling – but not as strong &amp; durable as a fulled woollen cloth.</a:t>
            </a:r>
          </a:p>
          <a:p>
            <a:r>
              <a:rPr lang="en-US" dirty="0" smtClean="0"/>
              <a:t>c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finishing</a:t>
            </a:r>
            <a:r>
              <a:rPr lang="en-US" dirty="0" smtClean="0"/>
              <a:t>: by dyeing, pressing, calendaring (running cloth through rollers </a:t>
            </a:r>
            <a:r>
              <a:rPr lang="en-US" dirty="0" smtClean="0">
                <a:sym typeface="Wingdings" pitchFamily="2" charset="2"/>
              </a:rPr>
              <a:t>smoothing)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8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Worsteds vs Woollens </a:t>
            </a:r>
            <a:r>
              <a:rPr lang="en-US" b="1" dirty="0" smtClean="0">
                <a:solidFill>
                  <a:srgbClr val="FF0000"/>
                </a:solidFill>
              </a:rPr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Worsteds: differences from true woollens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no fulling, napping, shearing</a:t>
            </a:r>
            <a:r>
              <a:rPr lang="en-US" dirty="0" smtClean="0"/>
              <a:t> required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worsteds thus distinguished by their highly visible weaves</a:t>
            </a:r>
            <a:r>
              <a:rPr lang="en-US" dirty="0" smtClean="0"/>
              <a:t>: often </a:t>
            </a:r>
            <a:r>
              <a:rPr lang="en-US" b="1" dirty="0" smtClean="0"/>
              <a:t>lozenge or diamond twill </a:t>
            </a:r>
            <a:r>
              <a:rPr lang="en-US" dirty="0" smtClean="0"/>
              <a:t>(obliterated in fulling/finishing woollens)</a:t>
            </a:r>
          </a:p>
          <a:p>
            <a:r>
              <a:rPr lang="en-US" dirty="0" smtClean="0"/>
              <a:t>c) </a:t>
            </a:r>
            <a:r>
              <a:rPr lang="en-US" b="1" dirty="0" smtClean="0"/>
              <a:t>worsteds much lighter than woollens</a:t>
            </a:r>
            <a:r>
              <a:rPr lang="en-US" dirty="0" smtClean="0"/>
              <a:t> (including kerseys): often only 25% as heavy</a:t>
            </a:r>
          </a:p>
          <a:p>
            <a:r>
              <a:rPr lang="en-US" dirty="0" smtClean="0"/>
              <a:t>d) </a:t>
            </a:r>
            <a:r>
              <a:rPr lang="en-US" b="1" dirty="0" smtClean="0"/>
              <a:t>worsteds were generally much cheaper than woollen broadcloths:</a:t>
            </a:r>
            <a:r>
              <a:rPr lang="en-US" dirty="0" smtClean="0"/>
              <a:t> though not that much cheaper than coarser woollens, such as ‘straits’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Worsteds vs Woollens </a:t>
            </a:r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Serges: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hybrid worsted-woollens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worsted, dry, combed WARP</a:t>
            </a:r>
            <a:r>
              <a:rPr lang="en-US" dirty="0" smtClean="0"/>
              <a:t> and  </a:t>
            </a:r>
            <a:r>
              <a:rPr lang="en-US" b="1" dirty="0" smtClean="0"/>
              <a:t>a greased woollen, carded WEFT</a:t>
            </a:r>
          </a:p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/>
              <a:t>cursory fulling only</a:t>
            </a:r>
            <a:r>
              <a:rPr lang="en-US" dirty="0" smtClean="0"/>
              <a:t>: chiefly to remove the grease: 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Hondschoote sayetterie</a:t>
            </a:r>
            <a:r>
              <a:rPr lang="en-US" dirty="0" smtClean="0"/>
              <a:t>: one day of fulling only</a:t>
            </a:r>
          </a:p>
          <a:p>
            <a:r>
              <a:rPr lang="en-US" dirty="0" smtClean="0"/>
              <a:t>c) </a:t>
            </a:r>
            <a:r>
              <a:rPr lang="en-US" b="1" dirty="0" smtClean="0"/>
              <a:t>between worsteds and woollen broadcloths</a:t>
            </a:r>
            <a:r>
              <a:rPr lang="en-US" dirty="0" smtClean="0"/>
              <a:t> in weight and value: but most were far closer to worsteds in both respects </a:t>
            </a:r>
          </a:p>
          <a:p>
            <a:r>
              <a:rPr lang="en-US" dirty="0" smtClean="0"/>
              <a:t>d) </a:t>
            </a:r>
            <a:r>
              <a:rPr lang="en-US" b="1" dirty="0" smtClean="0"/>
              <a:t>continental draperies</a:t>
            </a:r>
            <a:r>
              <a:rPr lang="en-US" dirty="0" smtClean="0"/>
              <a:t>: these fabrics were classed with worsteds as </a:t>
            </a:r>
            <a:r>
              <a:rPr lang="en-US" i="1" dirty="0" smtClean="0"/>
              <a:t>draperies sèches, draperies légères</a:t>
            </a:r>
            <a:r>
              <a:rPr lang="en-US" dirty="0" smtClean="0"/>
              <a:t>; </a:t>
            </a:r>
          </a:p>
          <a:p>
            <a:r>
              <a:rPr lang="en-US" dirty="0"/>
              <a:t>-</a:t>
            </a:r>
            <a:r>
              <a:rPr lang="en-US" dirty="0" smtClean="0"/>
              <a:t> generally known as </a:t>
            </a:r>
            <a:r>
              <a:rPr lang="en-US" b="1" dirty="0" smtClean="0"/>
              <a:t>serges</a:t>
            </a:r>
            <a:r>
              <a:rPr lang="en-US" b="1" dirty="0"/>
              <a:t> </a:t>
            </a:r>
            <a:r>
              <a:rPr lang="en-US" dirty="0" smtClean="0"/>
              <a:t>(from the 12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037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Worsteds vs Woollens </a:t>
            </a:r>
            <a:r>
              <a:rPr lang="en-US" b="1" dirty="0" smtClean="0">
                <a:solidFill>
                  <a:srgbClr val="FF0000"/>
                </a:solidFill>
              </a:rPr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4) </a:t>
            </a:r>
            <a:r>
              <a:rPr lang="en-US" b="1" dirty="0" smtClean="0">
                <a:solidFill>
                  <a:srgbClr val="0070C0"/>
                </a:solidFill>
              </a:rPr>
              <a:t>England’s New Draperies: from 1570s</a:t>
            </a:r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serges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b="1" dirty="0" smtClean="0"/>
              <a:t>most </a:t>
            </a:r>
            <a:r>
              <a:rPr lang="en-US" b="1" dirty="0"/>
              <a:t>important component of </a:t>
            </a:r>
            <a:r>
              <a:rPr lang="en-US" b="1" dirty="0" smtClean="0"/>
              <a:t>New Draperies </a:t>
            </a:r>
            <a:r>
              <a:rPr lang="en-US" dirty="0" smtClean="0"/>
              <a:t>in East Anglia (Norfolk, Suffolk)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Other names</a:t>
            </a:r>
            <a:r>
              <a:rPr lang="en-US" dirty="0" smtClean="0"/>
              <a:t>: </a:t>
            </a:r>
            <a:r>
              <a:rPr lang="en-US" dirty="0"/>
              <a:t>says, bays, </a:t>
            </a:r>
            <a:r>
              <a:rPr lang="en-US" dirty="0" smtClean="0"/>
              <a:t>stuffs</a:t>
            </a:r>
            <a:r>
              <a:rPr lang="en-US" dirty="0"/>
              <a:t>, bombasines, </a:t>
            </a:r>
            <a:r>
              <a:rPr lang="en-US" dirty="0" smtClean="0"/>
              <a:t>perpetuanas [</a:t>
            </a:r>
            <a:r>
              <a:rPr lang="en-US" b="1" dirty="0" smtClean="0"/>
              <a:t>say:</a:t>
            </a:r>
            <a:r>
              <a:rPr lang="en-US" dirty="0" smtClean="0"/>
              <a:t> from </a:t>
            </a:r>
            <a:r>
              <a:rPr lang="en-US" i="1" dirty="0" smtClean="0"/>
              <a:t>saga</a:t>
            </a:r>
            <a:r>
              <a:rPr lang="en-US" dirty="0" smtClean="0"/>
              <a:t> = Roman military cloak]</a:t>
            </a:r>
            <a:endParaRPr lang="en-US" dirty="0"/>
          </a:p>
          <a:p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also other mixed fabrics</a:t>
            </a:r>
            <a:r>
              <a:rPr lang="en-US" dirty="0" smtClean="0"/>
              <a:t>: using goat’s hair, linen, cotton, silk, etc.; along with true all-combed worsteds</a:t>
            </a:r>
          </a:p>
          <a:p>
            <a:r>
              <a:rPr lang="en-US" dirty="0" smtClean="0"/>
              <a:t>d) </a:t>
            </a:r>
            <a:r>
              <a:rPr lang="en-US" b="1" dirty="0" smtClean="0">
                <a:solidFill>
                  <a:srgbClr val="C00000"/>
                </a:solidFill>
              </a:rPr>
              <a:t>New fabrics imported by Flemish Protestant refugees</a:t>
            </a:r>
            <a:r>
              <a:rPr lang="en-US" b="1" dirty="0" smtClean="0"/>
              <a:t>, </a:t>
            </a:r>
            <a:r>
              <a:rPr lang="en-US" dirty="0" smtClean="0"/>
              <a:t>with Revolt of Netherlands (1568-1609)</a:t>
            </a:r>
          </a:p>
          <a:p>
            <a:r>
              <a:rPr lang="en-US" dirty="0" smtClean="0"/>
              <a:t>e) </a:t>
            </a:r>
            <a:r>
              <a:rPr lang="en-US" b="1" dirty="0" smtClean="0">
                <a:solidFill>
                  <a:srgbClr val="C00000"/>
                </a:solidFill>
              </a:rPr>
              <a:t>Hondschoote sayetterie</a:t>
            </a:r>
            <a:r>
              <a:rPr lang="en-US" dirty="0" smtClean="0"/>
              <a:t>: chief model (with dry worsted warps and greased woollen wefts)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2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Woollens, Worsteds, and (Hybrid) Serges 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English and Continental Terminologies for Wool-Based Textiles and Their Technological Significance (Medieval and Early Modern Eras)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00025"/>
            <a:ext cx="517207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92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Coleman on Origin of the ‘New Draperies’: terminological confusion 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D.C. Coleman: origins of England’s New Draperies (its hybrid fabrics) to be found </a:t>
            </a:r>
            <a:r>
              <a:rPr lang="en-US" b="1" dirty="0">
                <a:solidFill>
                  <a:srgbClr val="0070C0"/>
                </a:solidFill>
              </a:rPr>
              <a:t>ultimately in Italy,</a:t>
            </a:r>
            <a:r>
              <a:rPr lang="en-US" dirty="0"/>
              <a:t> </a:t>
            </a:r>
            <a:r>
              <a:rPr lang="en-US" b="1" dirty="0"/>
              <a:t>though via </a:t>
            </a:r>
            <a:r>
              <a:rPr lang="en-US" b="1" dirty="0" smtClean="0"/>
              <a:t>Flanders,</a:t>
            </a:r>
            <a:r>
              <a:rPr lang="en-US" dirty="0" smtClean="0"/>
              <a:t> </a:t>
            </a:r>
            <a:r>
              <a:rPr lang="en-US" b="1" dirty="0" smtClean="0"/>
              <a:t>from 1570s</a:t>
            </a:r>
            <a:r>
              <a:rPr lang="en-US" dirty="0" smtClean="0"/>
              <a:t>: see Coleman, ‘The New Draperies’, </a:t>
            </a:r>
            <a:r>
              <a:rPr lang="en-US" i="1" dirty="0" smtClean="0"/>
              <a:t>Economic History Review</a:t>
            </a:r>
            <a:r>
              <a:rPr lang="en-US" dirty="0" smtClean="0"/>
              <a:t>, 22:3 (Dec 1969)</a:t>
            </a:r>
          </a:p>
          <a:p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Reason:</a:t>
            </a:r>
            <a:r>
              <a:rPr lang="en-US" dirty="0" smtClean="0"/>
              <a:t> </a:t>
            </a:r>
            <a:r>
              <a:rPr lang="en-US" b="1" dirty="0" smtClean="0"/>
              <a:t>that Italians (Florence) had long produced similar mixed fabrics:</a:t>
            </a:r>
            <a:r>
              <a:rPr lang="en-US" dirty="0" smtClean="0"/>
              <a:t> supposedly with a </a:t>
            </a:r>
            <a:r>
              <a:rPr lang="en-US" b="1" dirty="0" smtClean="0"/>
              <a:t>worsted warp and a woollen weft</a:t>
            </a:r>
          </a:p>
          <a:p>
            <a:r>
              <a:rPr lang="en-US" b="1" dirty="0"/>
              <a:t>-</a:t>
            </a:r>
            <a:r>
              <a:rPr lang="en-US" dirty="0" smtClean="0"/>
              <a:t> but in fact not so!</a:t>
            </a:r>
          </a:p>
        </p:txBody>
      </p:sp>
    </p:spTree>
    <p:extLst>
      <p:ext uri="{BB962C8B-B14F-4D97-AF65-F5344CB8AC3E}">
        <p14:creationId xmlns:p14="http://schemas.microsoft.com/office/powerpoint/2010/main" val="20183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Coleman on Origin of the ‘New Draperies’: terminological confusion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3) </a:t>
            </a:r>
            <a:r>
              <a:rPr lang="en-US" b="1" dirty="0">
                <a:solidFill>
                  <a:srgbClr val="0070C0"/>
                </a:solidFill>
              </a:rPr>
              <a:t>Coleman’s Errors </a:t>
            </a:r>
            <a:r>
              <a:rPr lang="en-US" b="1" dirty="0" smtClean="0">
                <a:solidFill>
                  <a:srgbClr val="0070C0"/>
                </a:solidFill>
              </a:rPr>
              <a:t>- shared </a:t>
            </a:r>
            <a:r>
              <a:rPr lang="en-US" b="1" dirty="0">
                <a:solidFill>
                  <a:srgbClr val="0070C0"/>
                </a:solidFill>
              </a:rPr>
              <a:t>by many </a:t>
            </a:r>
            <a:r>
              <a:rPr lang="en-US" b="1" dirty="0" smtClean="0">
                <a:solidFill>
                  <a:srgbClr val="0070C0"/>
                </a:solidFill>
              </a:rPr>
              <a:t>historians: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a) </a:t>
            </a:r>
            <a:r>
              <a:rPr lang="en-US" b="1" dirty="0" smtClean="0"/>
              <a:t>Not realizing that these </a:t>
            </a:r>
            <a:r>
              <a:rPr lang="en-US" b="1" dirty="0"/>
              <a:t>Florentine cloths were genuine heavy weight costly woollens</a:t>
            </a:r>
            <a:r>
              <a:rPr lang="en-US" dirty="0"/>
              <a:t> of the </a:t>
            </a:r>
            <a:r>
              <a:rPr lang="en-US" dirty="0" smtClean="0"/>
              <a:t>true </a:t>
            </a:r>
            <a:r>
              <a:rPr lang="en-US" b="1" i="1" dirty="0" smtClean="0"/>
              <a:t>draperie </a:t>
            </a:r>
            <a:r>
              <a:rPr lang="en-US" b="1" i="1" dirty="0"/>
              <a:t>ointe</a:t>
            </a:r>
            <a:r>
              <a:rPr lang="en-US" dirty="0"/>
              <a:t>: made entirely from </a:t>
            </a:r>
            <a:r>
              <a:rPr lang="en-US" b="1" dirty="0"/>
              <a:t>greased</a:t>
            </a:r>
            <a:r>
              <a:rPr lang="en-US" dirty="0"/>
              <a:t>, fine, very short-stapled wools: indeed from very best English wools: Welsh Marches &amp; Cotswolds</a:t>
            </a:r>
          </a:p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/>
              <a:t>Not knowing that</a:t>
            </a:r>
            <a:r>
              <a:rPr lang="en-US" dirty="0" smtClean="0"/>
              <a:t> </a:t>
            </a:r>
            <a:r>
              <a:rPr lang="en-US" b="1" dirty="0" smtClean="0"/>
              <a:t> almost all </a:t>
            </a:r>
            <a:r>
              <a:rPr lang="en-US" b="1" dirty="0"/>
              <a:t>later-medieval woollens, north and south, were made from  COMBED warps and CARDED </a:t>
            </a:r>
            <a:r>
              <a:rPr lang="en-US" b="1" dirty="0" smtClean="0"/>
              <a:t>wefts </a:t>
            </a:r>
            <a:r>
              <a:rPr lang="en-US" dirty="0" smtClean="0"/>
              <a:t>- or made </a:t>
            </a:r>
            <a:r>
              <a:rPr lang="en-US" b="1" dirty="0" smtClean="0"/>
              <a:t>entirely from combed</a:t>
            </a:r>
            <a:r>
              <a:rPr lang="en-US" dirty="0" smtClean="0"/>
              <a:t> but </a:t>
            </a:r>
            <a:r>
              <a:rPr lang="en-US" b="1" dirty="0" smtClean="0"/>
              <a:t>short-stapled</a:t>
            </a:r>
            <a:r>
              <a:rPr lang="en-US" dirty="0" smtClean="0"/>
              <a:t> wools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27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 to the Coleman Conundrum: the medieval evolution of spinning (1)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All European woollens had once been made uniquely from short-fibred combed wools</a:t>
            </a:r>
            <a:r>
              <a:rPr lang="en-US" dirty="0" smtClean="0"/>
              <a:t>, which were ‘</a:t>
            </a:r>
            <a:r>
              <a:rPr lang="en-US" b="1" dirty="0" smtClean="0"/>
              <a:t>rock’-spun</a:t>
            </a:r>
            <a:r>
              <a:rPr lang="en-US" dirty="0" smtClean="0"/>
              <a:t> (distaff &amp; drop-spindle), before the later 13</a:t>
            </a:r>
            <a:r>
              <a:rPr lang="en-US" baseline="30000" dirty="0" smtClean="0"/>
              <a:t>th</a:t>
            </a:r>
            <a:r>
              <a:rPr lang="en-US" dirty="0" smtClean="0"/>
              <a:t> or 14</a:t>
            </a:r>
            <a:r>
              <a:rPr lang="en-US" baseline="30000" dirty="0" smtClean="0"/>
              <a:t>th</a:t>
            </a:r>
            <a:r>
              <a:rPr lang="en-US" dirty="0" smtClean="0"/>
              <a:t>  century</a:t>
            </a:r>
          </a:p>
          <a:p>
            <a:r>
              <a:rPr lang="en-US" dirty="0" smtClean="0"/>
              <a:t>- smaller, finer-toothed combs than for worsteds</a:t>
            </a:r>
          </a:p>
          <a:p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Later 13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– 14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century: introduction of both CARDING &amp; the SPINNING WHEEL</a:t>
            </a:r>
            <a:r>
              <a:rPr lang="en-US" dirty="0" smtClean="0"/>
              <a:t>, from </a:t>
            </a:r>
            <a:r>
              <a:rPr lang="en-US" b="1" dirty="0"/>
              <a:t>Muslim Spain</a:t>
            </a:r>
            <a:r>
              <a:rPr lang="en-US" dirty="0"/>
              <a:t> </a:t>
            </a:r>
            <a:r>
              <a:rPr lang="en-US" dirty="0" smtClean="0"/>
              <a:t>(cotton industries)</a:t>
            </a:r>
          </a:p>
          <a:p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Fierce opposition to both throughout western Europe for luxury woollens</a:t>
            </a:r>
            <a:r>
              <a:rPr lang="en-US" dirty="0" smtClean="0"/>
              <a:t>: on grounds of both </a:t>
            </a:r>
            <a:r>
              <a:rPr lang="en-US" b="1" dirty="0" smtClean="0"/>
              <a:t>quality and cloth-durability</a:t>
            </a:r>
          </a:p>
        </p:txBody>
      </p:sp>
    </p:spTree>
    <p:extLst>
      <p:ext uri="{BB962C8B-B14F-4D97-AF65-F5344CB8AC3E}">
        <p14:creationId xmlns:p14="http://schemas.microsoft.com/office/powerpoint/2010/main" val="1013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Medieval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volution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Spinning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4) </a:t>
            </a:r>
            <a:r>
              <a:rPr lang="en-US" b="1" dirty="0">
                <a:solidFill>
                  <a:srgbClr val="0070C0"/>
                </a:solidFill>
              </a:rPr>
              <a:t>Chief problem cited: </a:t>
            </a:r>
            <a:r>
              <a:rPr lang="en-US" b="1" dirty="0" smtClean="0">
                <a:solidFill>
                  <a:srgbClr val="0070C0"/>
                </a:solidFill>
              </a:rPr>
              <a:t>spinning-wheel’s defects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that </a:t>
            </a:r>
            <a:r>
              <a:rPr lang="en-US" b="1" dirty="0"/>
              <a:t>wheel-spun carded </a:t>
            </a:r>
            <a:r>
              <a:rPr lang="en-US" b="1" dirty="0" smtClean="0"/>
              <a:t>wools – from curly short-fibred  wools</a:t>
            </a:r>
            <a:r>
              <a:rPr lang="en-US" dirty="0" smtClean="0"/>
              <a:t> -- produced </a:t>
            </a:r>
            <a:r>
              <a:rPr lang="en-US" dirty="0"/>
              <a:t>yarns that were too </a:t>
            </a:r>
            <a:r>
              <a:rPr lang="en-US" b="1" dirty="0" smtClean="0"/>
              <a:t>weak , uneven, and knotty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warp yarns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reason: discontinuous nature of wheel-spinning</a:t>
            </a:r>
            <a:r>
              <a:rPr lang="en-US" dirty="0" smtClean="0"/>
              <a:t>: in drafting, twisting, &amp;  winding- on </a:t>
            </a:r>
            <a:r>
              <a:rPr lang="en-US" dirty="0" smtClean="0">
                <a:sym typeface="Wingdings" pitchFamily="2" charset="2"/>
              </a:rPr>
              <a:t> yarns of uneven thickness &amp; strength [Bruges: </a:t>
            </a:r>
            <a:r>
              <a:rPr lang="en-US" i="1" dirty="0" smtClean="0">
                <a:sym typeface="Wingdings" pitchFamily="2" charset="2"/>
              </a:rPr>
              <a:t>Livre de Mestiers</a:t>
            </a:r>
            <a:r>
              <a:rPr lang="en-US" dirty="0" smtClean="0">
                <a:sym typeface="Wingdings" pitchFamily="2" charset="2"/>
              </a:rPr>
              <a:t>, 1349]</a:t>
            </a:r>
            <a:endParaRPr lang="en-US" dirty="0" smtClean="0"/>
          </a:p>
          <a:p>
            <a:r>
              <a:rPr lang="en-US" dirty="0" smtClean="0"/>
              <a:t>5) </a:t>
            </a:r>
            <a:r>
              <a:rPr lang="en-US" b="1" dirty="0" smtClean="0">
                <a:solidFill>
                  <a:srgbClr val="0070C0"/>
                </a:solidFill>
              </a:rPr>
              <a:t>Countervailing advantages</a:t>
            </a:r>
            <a:r>
              <a:rPr lang="en-US" dirty="0" smtClean="0"/>
              <a:t>: </a:t>
            </a:r>
            <a:r>
              <a:rPr lang="en-US" b="1" dirty="0" smtClean="0"/>
              <a:t>carding and spinning wheel provided enormous labour-cost savings</a:t>
            </a:r>
            <a:r>
              <a:rPr lang="en-US" dirty="0" smtClean="0"/>
              <a:t> in preparing short-fibred wools to become yarns for loom: a 3-fold or more productivity gains</a:t>
            </a:r>
          </a:p>
        </p:txBody>
      </p:sp>
    </p:spTree>
    <p:extLst>
      <p:ext uri="{BB962C8B-B14F-4D97-AF65-F5344CB8AC3E}">
        <p14:creationId xmlns:p14="http://schemas.microsoft.com/office/powerpoint/2010/main" val="3935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Medieval Spinning: Drop-Spindle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1600200"/>
            <a:ext cx="29337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3011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Medieval spinning, carding, combing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273175"/>
            <a:ext cx="4381500" cy="5006975"/>
          </a:xfrm>
        </p:spPr>
      </p:pic>
    </p:spTree>
    <p:extLst>
      <p:ext uri="{BB962C8B-B14F-4D97-AF65-F5344CB8AC3E}">
        <p14:creationId xmlns:p14="http://schemas.microsoft.com/office/powerpoint/2010/main" val="11291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57200"/>
            <a:ext cx="4965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Medieval wheel-spinning at home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3676650" cy="3962400"/>
          </a:xfrm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Wool Fabrics &amp; Fibres: problems of comparative terminologies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For textile historians of the pre-industrial era</a:t>
            </a:r>
            <a:r>
              <a:rPr lang="en-US" dirty="0" smtClean="0"/>
              <a:t>, </a:t>
            </a:r>
            <a:r>
              <a:rPr lang="en-US" b="1" dirty="0" smtClean="0"/>
              <a:t>nothing is more confusing and vexing than the very different English and continental nomenclatures (terminologies) for wool based textiles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But in essence, the currently-used English terms are faulty (or misleading)</a:t>
            </a:r>
            <a:r>
              <a:rPr lang="en-US" dirty="0" smtClean="0"/>
              <a:t>, </a:t>
            </a:r>
            <a:r>
              <a:rPr lang="en-US" b="1" dirty="0" smtClean="0"/>
              <a:t>while the continental terms have greater accuracy and validity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To demonstrate this, we begin with early-modern England,</a:t>
            </a:r>
            <a:r>
              <a:rPr lang="en-US" dirty="0" smtClean="0"/>
              <a:t> and work back to the medieval eras on the continent and in England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1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Medieval </a:t>
            </a:r>
            <a:r>
              <a:rPr lang="en-US" b="1" dirty="0" smtClean="0">
                <a:solidFill>
                  <a:srgbClr val="FF0000"/>
                </a:solidFill>
              </a:rPr>
              <a:t>Evolution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Spinning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6) </a:t>
            </a:r>
            <a:r>
              <a:rPr lang="en-US" b="1" dirty="0">
                <a:solidFill>
                  <a:srgbClr val="0070C0"/>
                </a:solidFill>
              </a:rPr>
              <a:t>Compromise </a:t>
            </a:r>
            <a:r>
              <a:rPr lang="en-US" b="1" dirty="0" smtClean="0">
                <a:solidFill>
                  <a:srgbClr val="0070C0"/>
                </a:solidFill>
              </a:rPr>
              <a:t>solution </a:t>
            </a:r>
            <a:r>
              <a:rPr lang="en-US" dirty="0" smtClean="0"/>
              <a:t>- </a:t>
            </a:r>
            <a:r>
              <a:rPr lang="en-US" dirty="0"/>
              <a:t>that became </a:t>
            </a:r>
            <a:r>
              <a:rPr lang="en-US" dirty="0" smtClean="0"/>
              <a:t>widespread </a:t>
            </a:r>
            <a:r>
              <a:rPr lang="en-US" dirty="0"/>
              <a:t>by mid 14</a:t>
            </a:r>
            <a:r>
              <a:rPr lang="en-US" baseline="30000" dirty="0"/>
              <a:t>th</a:t>
            </a:r>
            <a:r>
              <a:rPr lang="en-US" dirty="0"/>
              <a:t> century: </a:t>
            </a:r>
            <a:r>
              <a:rPr lang="en-US" b="1" dirty="0" smtClean="0"/>
              <a:t>to permit </a:t>
            </a:r>
            <a:r>
              <a:rPr lang="en-US" b="1" dirty="0"/>
              <a:t>carded wheel-spun yarns for the </a:t>
            </a:r>
            <a:r>
              <a:rPr lang="en-US" b="1" dirty="0" smtClean="0"/>
              <a:t>WEFT, </a:t>
            </a:r>
            <a:r>
              <a:rPr lang="en-US" b="1" dirty="0"/>
              <a:t>only,</a:t>
            </a:r>
            <a:r>
              <a:rPr lang="en-US" dirty="0"/>
              <a:t> while requiring traditional </a:t>
            </a:r>
            <a:r>
              <a:rPr lang="en-US" b="1" dirty="0" smtClean="0"/>
              <a:t>combing </a:t>
            </a:r>
            <a:r>
              <a:rPr lang="en-US" b="1" dirty="0"/>
              <a:t>+ ‘rock’-spinning for the </a:t>
            </a:r>
            <a:r>
              <a:rPr lang="en-US" b="1" dirty="0" smtClean="0"/>
              <a:t>WARPS</a:t>
            </a:r>
          </a:p>
          <a:p>
            <a:r>
              <a:rPr lang="en-US" b="1" dirty="0" smtClean="0"/>
              <a:t>- that produced both the strongest &amp; finest yarns.</a:t>
            </a:r>
            <a:endParaRPr lang="en-US" b="1" dirty="0"/>
          </a:p>
          <a:p>
            <a:r>
              <a:rPr lang="en-US" dirty="0"/>
              <a:t>7) </a:t>
            </a:r>
            <a:r>
              <a:rPr lang="en-US" b="1" dirty="0">
                <a:solidFill>
                  <a:srgbClr val="0070C0"/>
                </a:solidFill>
              </a:rPr>
              <a:t>Reason:</a:t>
            </a:r>
            <a:r>
              <a:rPr lang="en-US" dirty="0"/>
              <a:t>  </a:t>
            </a:r>
            <a:r>
              <a:rPr lang="en-US" b="1" dirty="0" smtClean="0"/>
              <a:t>the weaving process on horizontal loom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warps </a:t>
            </a:r>
            <a:r>
              <a:rPr lang="en-US" b="1" dirty="0"/>
              <a:t>were subjected to enormous </a:t>
            </a:r>
            <a:r>
              <a:rPr lang="en-US" b="1" dirty="0" smtClean="0"/>
              <a:t>stress</a:t>
            </a:r>
            <a:r>
              <a:rPr lang="en-US" dirty="0" smtClean="0"/>
              <a:t>, while  </a:t>
            </a:r>
            <a:r>
              <a:rPr lang="en-US" dirty="0"/>
              <a:t>stretched </a:t>
            </a:r>
            <a:r>
              <a:rPr lang="en-US" dirty="0" smtClean="0"/>
              <a:t>on the horizontal looms:  from warp beams to cloth beams, through lever-operated heddles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so that wheel-spun yarns tended to break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wefts </a:t>
            </a:r>
            <a:r>
              <a:rPr lang="en-US" b="1" dirty="0"/>
              <a:t>underwent no such </a:t>
            </a:r>
            <a:r>
              <a:rPr lang="en-US" b="1" dirty="0" smtClean="0"/>
              <a:t>stress</a:t>
            </a:r>
            <a:r>
              <a:rPr lang="en-US" dirty="0" smtClean="0"/>
              <a:t>: inserted in shuttles between warps alternatively separated by heddles.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7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809750"/>
            <a:ext cx="60388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Medieval Horizontal Loom: with foot-powered treadles</a:t>
            </a: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1963" y="1600200"/>
            <a:ext cx="3140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8911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66788"/>
            <a:ext cx="69723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Medieval </a:t>
            </a:r>
            <a:r>
              <a:rPr lang="en-US" b="1" dirty="0" smtClean="0">
                <a:solidFill>
                  <a:srgbClr val="FF0000"/>
                </a:solidFill>
              </a:rPr>
              <a:t>Evolution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Spinning 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8) </a:t>
            </a:r>
            <a:r>
              <a:rPr lang="en-US" b="1" dirty="0" smtClean="0">
                <a:solidFill>
                  <a:srgbClr val="0070C0"/>
                </a:solidFill>
              </a:rPr>
              <a:t>Adoption of the Flyer (Saxony) Wheel</a:t>
            </a:r>
            <a:r>
              <a:rPr lang="en-US" dirty="0" smtClean="0"/>
              <a:t>: </a:t>
            </a:r>
            <a:r>
              <a:rPr lang="en-US" b="1" dirty="0" smtClean="0"/>
              <a:t>as a possible solution to permit ‘all-carded’ woollens</a:t>
            </a:r>
            <a:r>
              <a:rPr lang="en-US" dirty="0" smtClean="0"/>
              <a:t> – with both </a:t>
            </a:r>
            <a:r>
              <a:rPr lang="en-US" b="1" dirty="0" smtClean="0"/>
              <a:t>warps and wefts</a:t>
            </a:r>
            <a:r>
              <a:rPr lang="en-US" dirty="0" smtClean="0"/>
              <a:t> wheel-spun (subject of debate):</a:t>
            </a:r>
          </a:p>
          <a:p>
            <a:r>
              <a:rPr lang="en-US" dirty="0" smtClean="0"/>
              <a:t>a)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Flyer Wheel</a:t>
            </a:r>
            <a:r>
              <a:rPr lang="en-US" dirty="0" smtClean="0"/>
              <a:t>: from early to mid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radical innovation</a:t>
            </a:r>
            <a:r>
              <a:rPr lang="en-US" b="1" dirty="0" smtClean="0"/>
              <a:t>: U-shaped flyer</a:t>
            </a:r>
            <a:r>
              <a:rPr lang="en-US" dirty="0" smtClean="0"/>
              <a:t> fixed on the spindle axle containing a </a:t>
            </a:r>
            <a:r>
              <a:rPr lang="en-US" b="1" dirty="0" smtClean="0"/>
              <a:t>separately rotating bobbin for winding-on the spun yarn</a:t>
            </a:r>
            <a:r>
              <a:rPr lang="en-US" dirty="0" smtClean="0"/>
              <a:t> –with continuous belt-drive looped over both the spindle-pulley &amp; bobbin-pulley , to which a ‘tensioner’ was later added.</a:t>
            </a:r>
          </a:p>
          <a:p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importance</a:t>
            </a:r>
            <a:r>
              <a:rPr lang="en-US" b="1" dirty="0" smtClean="0"/>
              <a:t>: permitted a fully continuous and smoothly operating motion</a:t>
            </a:r>
            <a:r>
              <a:rPr lang="en-US" dirty="0" smtClean="0"/>
              <a:t> for drafting, twisting, &amp; winding-on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even, fine, strong yarns</a:t>
            </a:r>
            <a:r>
              <a:rPr lang="en-US" dirty="0" smtClean="0">
                <a:sym typeface="Wingdings" pitchFamily="2" charset="2"/>
              </a:rPr>
              <a:t> for warps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3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2488"/>
            <a:ext cx="335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Medieval </a:t>
            </a:r>
            <a:r>
              <a:rPr lang="en-US" b="1" dirty="0" smtClean="0">
                <a:solidFill>
                  <a:srgbClr val="FF0000"/>
                </a:solidFill>
              </a:rPr>
              <a:t>Evolution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Spinning (5)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9) </a:t>
            </a:r>
            <a:r>
              <a:rPr lang="en-US" b="1" dirty="0" smtClean="0">
                <a:solidFill>
                  <a:srgbClr val="0070C0"/>
                </a:solidFill>
              </a:rPr>
              <a:t>Flyer Wheel in Woollens Industry:  some evidence?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from 1435: in Mechelen: recorded purchases of </a:t>
            </a:r>
            <a:r>
              <a:rPr lang="en-US" b="1" i="1" dirty="0" smtClean="0"/>
              <a:t>gecaerde lakenen</a:t>
            </a:r>
            <a:r>
              <a:rPr lang="en-US" b="1" dirty="0" smtClean="0"/>
              <a:t>:</a:t>
            </a:r>
            <a:r>
              <a:rPr lang="en-US" dirty="0" smtClean="0"/>
              <a:t> as new, high-priced woollens given to mayor &amp; town aldermen [probably from  all-carded yarns]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1467: Leuven drapery ordinance</a:t>
            </a:r>
            <a:r>
              <a:rPr lang="en-US" dirty="0" smtClean="0"/>
              <a:t>: revoked long-standing ban on using </a:t>
            </a:r>
            <a:r>
              <a:rPr lang="en-CA" dirty="0" smtClean="0"/>
              <a:t>‘wheels’ for spinning woollen warps in luxury woollen cloths</a:t>
            </a:r>
          </a:p>
          <a:p>
            <a:r>
              <a:rPr lang="en-CA" dirty="0" smtClean="0"/>
              <a:t>c) </a:t>
            </a:r>
            <a:r>
              <a:rPr lang="en-CA" b="1" dirty="0" smtClean="0"/>
              <a:t>1467: Brussels drapery ordinance: same provisions,</a:t>
            </a:r>
            <a:r>
              <a:rPr lang="en-CA" dirty="0" smtClean="0"/>
              <a:t> permitting drapers to use </a:t>
            </a:r>
            <a:r>
              <a:rPr lang="en-CA" b="1" dirty="0" smtClean="0"/>
              <a:t>either carded or combed</a:t>
            </a:r>
            <a:r>
              <a:rPr lang="en-CA" dirty="0" smtClean="0"/>
              <a:t> wools in warps for </a:t>
            </a:r>
            <a:r>
              <a:rPr lang="en-CA" b="1" dirty="0" smtClean="0"/>
              <a:t>finest luxury cloths</a:t>
            </a:r>
            <a:r>
              <a:rPr lang="en-CA" dirty="0" smtClean="0"/>
              <a:t> (even </a:t>
            </a:r>
            <a:r>
              <a:rPr lang="en-CA" b="1" dirty="0" smtClean="0"/>
              <a:t>scarlets</a:t>
            </a:r>
            <a:r>
              <a:rPr lang="en-CA" dirty="0" smtClean="0"/>
              <a:t>) woven from the best English wools (Fine March, Cotswolds, etc.)</a:t>
            </a:r>
          </a:p>
          <a:p>
            <a:r>
              <a:rPr lang="en-CA" dirty="0" smtClean="0"/>
              <a:t>d) </a:t>
            </a:r>
            <a:r>
              <a:rPr lang="en-CA" b="1" dirty="0" smtClean="0"/>
              <a:t>1464: England:  statute 4 Ed. c. 1</a:t>
            </a:r>
            <a:r>
              <a:rPr lang="en-CA" dirty="0" smtClean="0"/>
              <a:t>: officially recognized and permitted carding in the now regulated woollen crafts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2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Medieval </a:t>
            </a:r>
            <a:r>
              <a:rPr lang="en-US" b="1" dirty="0" smtClean="0">
                <a:solidFill>
                  <a:srgbClr val="FF0000"/>
                </a:solidFill>
              </a:rPr>
              <a:t>Evolution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Spinning (6)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10) </a:t>
            </a:r>
            <a:r>
              <a:rPr lang="en-US" b="1" dirty="0" smtClean="0">
                <a:solidFill>
                  <a:srgbClr val="0070C0"/>
                </a:solidFill>
              </a:rPr>
              <a:t>Some Further Evidence: iconographic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1475-80: Swiss </a:t>
            </a:r>
            <a:r>
              <a:rPr lang="en-US" b="1" i="1" dirty="0" smtClean="0"/>
              <a:t>Das Mittelalterliche Hausbuch</a:t>
            </a:r>
            <a:r>
              <a:rPr lang="en-US" b="1" dirty="0" smtClean="0"/>
              <a:t> (Waldburg-Wolfegg)</a:t>
            </a:r>
            <a:r>
              <a:rPr lang="en-US" dirty="0" smtClean="0"/>
              <a:t>: accurate drawings of Flyer Wheel: with U-shaped flyer (see previous slide)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1490: Leonardo da Vinci’s </a:t>
            </a:r>
            <a:r>
              <a:rPr lang="en-US" b="1" i="1" dirty="0" smtClean="0"/>
              <a:t>Codice Atlantico</a:t>
            </a:r>
            <a:r>
              <a:rPr lang="en-US" b="1" dirty="0"/>
              <a:t>:</a:t>
            </a:r>
            <a:r>
              <a:rPr lang="en-US" dirty="0" smtClean="0"/>
              <a:t> similar drawings of Flyer Wheel</a:t>
            </a:r>
          </a:p>
          <a:p>
            <a:r>
              <a:rPr lang="en-US" dirty="0" smtClean="0"/>
              <a:t>c) </a:t>
            </a:r>
            <a:r>
              <a:rPr lang="en-US" b="1" dirty="0" smtClean="0"/>
              <a:t>1513: Lucas Van Leyden:</a:t>
            </a:r>
            <a:r>
              <a:rPr lang="en-US" dirty="0" smtClean="0"/>
              <a:t> engraving of spinster with Flyer Wheel</a:t>
            </a:r>
          </a:p>
          <a:p>
            <a:r>
              <a:rPr lang="en-US" dirty="0" smtClean="0"/>
              <a:t>d) </a:t>
            </a:r>
            <a:r>
              <a:rPr lang="en-US" b="1" dirty="0" smtClean="0"/>
              <a:t>early 16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cent: Jan Van Galle (Flemish)</a:t>
            </a:r>
            <a:r>
              <a:rPr lang="en-US" dirty="0" smtClean="0"/>
              <a:t>: painting of Flyer Wheel with implements for woollens: cards, teasel-frame, cropper-shears</a:t>
            </a:r>
          </a:p>
          <a:p>
            <a:r>
              <a:rPr lang="en-US" dirty="0" smtClean="0"/>
              <a:t>e) </a:t>
            </a:r>
            <a:r>
              <a:rPr lang="en-US" b="1" dirty="0" smtClean="0"/>
              <a:t>Picard flyer wheels</a:t>
            </a:r>
            <a:r>
              <a:rPr lang="en-US" dirty="0" smtClean="0"/>
              <a:t>: 16</a:t>
            </a:r>
            <a:r>
              <a:rPr lang="en-US" baseline="30000" dirty="0" smtClean="0"/>
              <a:t>th</a:t>
            </a:r>
            <a:r>
              <a:rPr lang="en-US" dirty="0" smtClean="0"/>
              <a:t> century variants (paintings)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563"/>
            <a:ext cx="54578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Opposing Views 1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11) </a:t>
            </a:r>
            <a:r>
              <a:rPr lang="en-US" b="1" dirty="0" smtClean="0">
                <a:solidFill>
                  <a:srgbClr val="0070C0"/>
                </a:solidFill>
              </a:rPr>
              <a:t>Some Opposing Views on All-Carded Woollens and Flyer Wheel:</a:t>
            </a:r>
          </a:p>
          <a:p>
            <a:r>
              <a:rPr lang="en-US" dirty="0" smtClean="0"/>
              <a:t>a) </a:t>
            </a:r>
            <a:r>
              <a:rPr lang="en-CA" b="1" dirty="0" smtClean="0"/>
              <a:t>Use of Flyer Wheel in spinning carded warps for woollens is specifically denied in:</a:t>
            </a:r>
          </a:p>
          <a:p>
            <a:r>
              <a:rPr lang="en-CA" dirty="0" smtClean="0"/>
              <a:t>Hugo Lemon, </a:t>
            </a:r>
            <a:r>
              <a:rPr lang="en-CA" dirty="0"/>
              <a:t>‘The Development of Hand Spinning Wheels,’ </a:t>
            </a:r>
            <a:r>
              <a:rPr lang="en-CA" i="1" dirty="0"/>
              <a:t>Textile History</a:t>
            </a:r>
            <a:r>
              <a:rPr lang="en-CA" dirty="0"/>
              <a:t>, 1 (</a:t>
            </a:r>
            <a:r>
              <a:rPr lang="en-CA" dirty="0" smtClean="0"/>
              <a:t>1968-70).  </a:t>
            </a:r>
          </a:p>
          <a:p>
            <a:r>
              <a:rPr lang="en-CA" dirty="0" smtClean="0"/>
              <a:t>Kenneth Ponting, </a:t>
            </a:r>
            <a:r>
              <a:rPr lang="en-CA" i="1" dirty="0"/>
              <a:t>The Woollen Industry of South-West England: An Industrial</a:t>
            </a:r>
            <a:r>
              <a:rPr lang="en-CA" dirty="0"/>
              <a:t>, </a:t>
            </a:r>
            <a:r>
              <a:rPr lang="en-CA" i="1" dirty="0"/>
              <a:t>Economic, and Technical Survey</a:t>
            </a:r>
            <a:r>
              <a:rPr lang="en-CA" dirty="0"/>
              <a:t> (Bath and New York, 1971</a:t>
            </a:r>
            <a:r>
              <a:rPr lang="en-CA" dirty="0" smtClean="0"/>
              <a:t>).</a:t>
            </a:r>
          </a:p>
          <a:p>
            <a:r>
              <a:rPr lang="en-CA" b="1" dirty="0" smtClean="0"/>
              <a:t>both contend</a:t>
            </a:r>
            <a:r>
              <a:rPr lang="en-CA" dirty="0" smtClean="0"/>
              <a:t> it was used only for linen and worsted warp yarns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8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Early-Modern England’s Wool-Based Textiles: Old and New Draperies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Well-known ‘duality’ of England’s wool-based textile industries in later 16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, 17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&amp; 18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centuries:</a:t>
            </a:r>
          </a:p>
          <a:p>
            <a:r>
              <a:rPr lang="en-US" dirty="0" smtClean="0"/>
              <a:t>(1) </a:t>
            </a:r>
            <a:r>
              <a:rPr lang="en-US" b="1" dirty="0" smtClean="0">
                <a:solidFill>
                  <a:srgbClr val="00B050"/>
                </a:solidFill>
              </a:rPr>
              <a:t>The Old Draperies</a:t>
            </a:r>
            <a:r>
              <a:rPr lang="en-US" dirty="0" smtClean="0"/>
              <a:t>: </a:t>
            </a:r>
            <a:r>
              <a:rPr lang="en-US" b="1" dirty="0" smtClean="0"/>
              <a:t>the heavy-weight, fulled, luxury quality woollen broadcloths</a:t>
            </a:r>
            <a:r>
              <a:rPr lang="en-US" dirty="0" smtClean="0"/>
              <a:t> (</a:t>
            </a:r>
            <a:r>
              <a:rPr lang="en-US" b="1" dirty="0" smtClean="0"/>
              <a:t>but</a:t>
            </a:r>
            <a:r>
              <a:rPr lang="en-US" dirty="0" smtClean="0"/>
              <a:t> also cheaper kerseys, straits, dozens, etc.)</a:t>
            </a:r>
          </a:p>
          <a:p>
            <a:r>
              <a:rPr lang="en-US" dirty="0" smtClean="0"/>
              <a:t>(2) </a:t>
            </a:r>
            <a:r>
              <a:rPr lang="en-US" b="1" dirty="0" smtClean="0">
                <a:solidFill>
                  <a:srgbClr val="00B050"/>
                </a:solidFill>
              </a:rPr>
              <a:t>The New Draperies</a:t>
            </a:r>
            <a:r>
              <a:rPr lang="en-US" dirty="0" smtClean="0"/>
              <a:t> (so-called): </a:t>
            </a:r>
            <a:r>
              <a:rPr lang="en-US" b="1" dirty="0" smtClean="0"/>
              <a:t>composed of both</a:t>
            </a:r>
            <a:r>
              <a:rPr lang="en-US" dirty="0" smtClean="0"/>
              <a:t>: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worsteds</a:t>
            </a:r>
            <a:r>
              <a:rPr lang="en-US" dirty="0" smtClean="0"/>
              <a:t>: very light, relatively inexpensive</a:t>
            </a:r>
          </a:p>
          <a:p>
            <a:r>
              <a:rPr lang="en-US" dirty="0" smtClean="0"/>
              <a:t>b) </a:t>
            </a:r>
            <a:r>
              <a:rPr lang="en-US" b="1" dirty="0" smtClean="0"/>
              <a:t>serges: a hybrid worsted-woollen fabric</a:t>
            </a:r>
            <a:r>
              <a:rPr lang="en-US" dirty="0" smtClean="0"/>
              <a:t>, with a </a:t>
            </a:r>
            <a:r>
              <a:rPr lang="en-US" b="1" dirty="0" smtClean="0"/>
              <a:t>worsted warp and woollen weft</a:t>
            </a:r>
          </a:p>
          <a:p>
            <a:r>
              <a:rPr lang="en-US" dirty="0" smtClean="0"/>
              <a:t>- heavier &amp; usually more costly than true worsteds</a:t>
            </a:r>
          </a:p>
          <a:p>
            <a:r>
              <a:rPr lang="en-US" dirty="0" smtClean="0"/>
              <a:t>- but much cheaper &amp; lighter than woollen broadcloths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3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Opposing Views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b) </a:t>
            </a:r>
            <a:r>
              <a:rPr lang="en-CA" b="1" dirty="0"/>
              <a:t>Patrick Chorley, `Evolution of the </a:t>
            </a:r>
            <a:r>
              <a:rPr lang="en-CA" b="1" dirty="0" smtClean="0"/>
              <a:t>Woollen</a:t>
            </a:r>
            <a:r>
              <a:rPr lang="en-CA" b="1" dirty="0"/>
              <a:t>`, in N.B. Harte, </a:t>
            </a:r>
            <a:r>
              <a:rPr lang="en-CA" b="1" i="1" dirty="0"/>
              <a:t>The New Draperies in the Low Countries and England</a:t>
            </a:r>
            <a:r>
              <a:rPr lang="en-CA" b="1" dirty="0"/>
              <a:t> (Oxford, 1997)</a:t>
            </a:r>
          </a:p>
          <a:p>
            <a:r>
              <a:rPr lang="en-CA" dirty="0"/>
              <a:t>- never refers to the </a:t>
            </a:r>
            <a:r>
              <a:rPr lang="en-CA" dirty="0" smtClean="0"/>
              <a:t>Saxony or any Flyer Wheels</a:t>
            </a:r>
            <a:endParaRPr lang="en-CA" dirty="0"/>
          </a:p>
          <a:p>
            <a:r>
              <a:rPr lang="en-CA" dirty="0"/>
              <a:t>- dates </a:t>
            </a:r>
            <a:r>
              <a:rPr lang="en-CA" dirty="0" smtClean="0"/>
              <a:t>emergence </a:t>
            </a:r>
            <a:r>
              <a:rPr lang="en-CA" dirty="0"/>
              <a:t>of all-carded woollens </a:t>
            </a:r>
            <a:r>
              <a:rPr lang="en-CA" dirty="0" smtClean="0"/>
              <a:t>later than I do: to the late </a:t>
            </a:r>
            <a:r>
              <a:rPr lang="en-CA" dirty="0"/>
              <a:t>16</a:t>
            </a:r>
            <a:r>
              <a:rPr lang="en-CA" baseline="30000" dirty="0"/>
              <a:t>th</a:t>
            </a:r>
            <a:r>
              <a:rPr lang="en-CA" dirty="0"/>
              <a:t> </a:t>
            </a:r>
            <a:r>
              <a:rPr lang="en-CA" dirty="0" smtClean="0"/>
              <a:t>or 17</a:t>
            </a:r>
            <a:r>
              <a:rPr lang="en-CA" baseline="30000" dirty="0" smtClean="0"/>
              <a:t>th</a:t>
            </a:r>
            <a:r>
              <a:rPr lang="en-CA" dirty="0" smtClean="0"/>
              <a:t> century </a:t>
            </a:r>
            <a:r>
              <a:rPr lang="en-CA" dirty="0"/>
              <a:t>(though possibly earlier in England – but no </a:t>
            </a:r>
            <a:r>
              <a:rPr lang="en-CA" dirty="0" smtClean="0"/>
              <a:t>evidence)</a:t>
            </a:r>
            <a:endParaRPr lang="en-CA" dirty="0"/>
          </a:p>
          <a:p>
            <a:r>
              <a:rPr lang="en-CA" dirty="0"/>
              <a:t>- </a:t>
            </a:r>
            <a:r>
              <a:rPr lang="en-CA" b="1" dirty="0"/>
              <a:t>no explanation</a:t>
            </a:r>
            <a:r>
              <a:rPr lang="en-CA" dirty="0"/>
              <a:t>:  </a:t>
            </a:r>
            <a:r>
              <a:rPr lang="en-CA" dirty="0" smtClean="0"/>
              <a:t>except other improvements </a:t>
            </a:r>
            <a:r>
              <a:rPr lang="en-CA" dirty="0"/>
              <a:t>in carding and design of the Great Wheel (traditional but large spinning wheel</a:t>
            </a:r>
            <a:r>
              <a:rPr lang="en-CA" dirty="0" smtClean="0"/>
              <a:t>).</a:t>
            </a:r>
          </a:p>
          <a:p>
            <a:r>
              <a:rPr lang="en-CA" dirty="0" smtClean="0"/>
              <a:t>c) </a:t>
            </a:r>
            <a:r>
              <a:rPr lang="en-CA" b="1" dirty="0" smtClean="0"/>
              <a:t>BUT see </a:t>
            </a:r>
            <a:r>
              <a:rPr lang="en-US" b="1" dirty="0" smtClean="0"/>
              <a:t>Patricia </a:t>
            </a:r>
            <a:r>
              <a:rPr lang="en-US" b="1" dirty="0"/>
              <a:t>Baines</a:t>
            </a:r>
            <a:r>
              <a:rPr lang="en-US" dirty="0"/>
              <a:t>, </a:t>
            </a:r>
            <a:r>
              <a:rPr lang="en-US" i="1" dirty="0"/>
              <a:t>Spinning Wheels, Spinners, and Spinning</a:t>
            </a:r>
            <a:r>
              <a:rPr lang="en-US" dirty="0"/>
              <a:t> (London</a:t>
            </a:r>
            <a:r>
              <a:rPr lang="en-US" dirty="0" smtClean="0"/>
              <a:t>, 1977): for its use in woollens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1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Baines: demonstration of spinning woollen yarn with the Flyer Wheel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76399"/>
            <a:ext cx="8058150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Old &amp; New Draperies Revisited: 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Old Draperies: Woollens	</a:t>
            </a:r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Later Medieval woollens</a:t>
            </a:r>
            <a:r>
              <a:rPr lang="en-US" dirty="0" smtClean="0"/>
              <a:t>:  composed entirely of fine, short-stapled, curly wools, which were:</a:t>
            </a:r>
          </a:p>
          <a:p>
            <a:r>
              <a:rPr lang="en-US" dirty="0" smtClean="0"/>
              <a:t>i) </a:t>
            </a:r>
            <a:r>
              <a:rPr lang="en-US" b="1" dirty="0" smtClean="0"/>
              <a:t>for warps</a:t>
            </a:r>
            <a:r>
              <a:rPr lang="en-US" dirty="0" smtClean="0"/>
              <a:t>: combed &amp; rock-spun</a:t>
            </a:r>
          </a:p>
          <a:p>
            <a:r>
              <a:rPr lang="en-US" dirty="0" smtClean="0"/>
              <a:t>ii) </a:t>
            </a:r>
            <a:r>
              <a:rPr lang="en-US" b="1" dirty="0" smtClean="0"/>
              <a:t>for wefts:</a:t>
            </a:r>
            <a:r>
              <a:rPr lang="en-US" dirty="0" smtClean="0"/>
              <a:t> came to be carded &amp; wheel spun, in most of late-medieval western Europe (though some remained entirely combed)</a:t>
            </a:r>
          </a:p>
        </p:txBody>
      </p:sp>
    </p:spTree>
    <p:extLst>
      <p:ext uri="{BB962C8B-B14F-4D97-AF65-F5344CB8AC3E}">
        <p14:creationId xmlns:p14="http://schemas.microsoft.com/office/powerpoint/2010/main" val="33162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Old &amp; New Draperies </a:t>
            </a:r>
            <a:r>
              <a:rPr lang="en-US" b="1" dirty="0" smtClean="0">
                <a:solidFill>
                  <a:srgbClr val="FF0000"/>
                </a:solidFill>
              </a:rPr>
              <a:t>Revisited: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Early-Modern Old Draperies:</a:t>
            </a:r>
            <a:r>
              <a:rPr lang="en-US" dirty="0" smtClean="0"/>
              <a:t> using same short-stapled fine wools: </a:t>
            </a:r>
            <a:r>
              <a:rPr lang="en-US" b="1" dirty="0" smtClean="0"/>
              <a:t>English &amp; now Spanish merino</a:t>
            </a:r>
          </a:p>
          <a:p>
            <a:r>
              <a:rPr lang="en-US" dirty="0" smtClean="0"/>
              <a:t> </a:t>
            </a:r>
            <a:r>
              <a:rPr lang="en-US" b="1" dirty="0"/>
              <a:t>for which both warps and wefts were composed of carded, wheel-spun wools</a:t>
            </a:r>
            <a:r>
              <a:rPr lang="en-US" dirty="0"/>
              <a:t> </a:t>
            </a:r>
            <a:r>
              <a:rPr lang="en-US" dirty="0" smtClean="0"/>
              <a:t>(Flyer </a:t>
            </a:r>
            <a:r>
              <a:rPr lang="en-US" dirty="0"/>
              <a:t>Wheel for warps</a:t>
            </a:r>
            <a:r>
              <a:rPr lang="en-US" dirty="0" smtClean="0"/>
              <a:t>?)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all-carded woollens: heavier than semi-carded</a:t>
            </a:r>
            <a:r>
              <a:rPr lang="en-US" dirty="0" smtClean="0"/>
              <a:t> </a:t>
            </a:r>
            <a:r>
              <a:rPr lang="en-US" b="1" dirty="0" smtClean="0"/>
              <a:t>woollens</a:t>
            </a:r>
            <a:r>
              <a:rPr lang="en-US" dirty="0" smtClean="0"/>
              <a:t>, by having far more </a:t>
            </a:r>
            <a:r>
              <a:rPr lang="en-US" b="1" dirty="0" smtClean="0"/>
              <a:t>carded wool in the warp yarns</a:t>
            </a:r>
            <a:r>
              <a:rPr lang="en-US" dirty="0" smtClean="0"/>
              <a:t>, with 1:1 ratio -   cf. the  table below for Ghent and Armentières woollens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BUT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some 16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b="1" dirty="0" smtClean="0"/>
              <a:t>century cloth industries</a:t>
            </a:r>
            <a:r>
              <a:rPr lang="en-US" dirty="0" smtClean="0"/>
              <a:t> </a:t>
            </a:r>
            <a:r>
              <a:rPr lang="en-US" dirty="0"/>
              <a:t>retained combed wools for the warps: e.g., in Florence, Leiden; </a:t>
            </a:r>
          </a:p>
          <a:p>
            <a:r>
              <a:rPr lang="en-US" dirty="0"/>
              <a:t>- </a:t>
            </a:r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century </a:t>
            </a:r>
            <a:r>
              <a:rPr lang="en-US" b="1" dirty="0" smtClean="0"/>
              <a:t>Leiden</a:t>
            </a:r>
            <a:r>
              <a:rPr lang="en-US" dirty="0" smtClean="0"/>
              <a:t>: now making all-carded woollens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0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Old &amp; New Draperies </a:t>
            </a:r>
            <a:r>
              <a:rPr lang="en-US" b="1" dirty="0" smtClean="0">
                <a:solidFill>
                  <a:srgbClr val="FF0000"/>
                </a:solidFill>
              </a:rPr>
              <a:t>Revisited: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>
                <a:solidFill>
                  <a:srgbClr val="0070C0"/>
                </a:solidFill>
              </a:rPr>
              <a:t>New Draperies: </a:t>
            </a:r>
            <a:r>
              <a:rPr lang="en-US" b="1" dirty="0" smtClean="0">
                <a:solidFill>
                  <a:srgbClr val="0070C0"/>
                </a:solidFill>
              </a:rPr>
              <a:t>Serges as Hybrid </a:t>
            </a:r>
            <a:r>
              <a:rPr lang="en-US" b="1" dirty="0">
                <a:solidFill>
                  <a:srgbClr val="0070C0"/>
                </a:solidFill>
              </a:rPr>
              <a:t>fabrics</a:t>
            </a:r>
          </a:p>
          <a:p>
            <a:r>
              <a:rPr lang="en-US" dirty="0"/>
              <a:t>a) </a:t>
            </a:r>
            <a:r>
              <a:rPr lang="en-US" b="1" dirty="0"/>
              <a:t>warps</a:t>
            </a:r>
            <a:r>
              <a:rPr lang="en-US" dirty="0"/>
              <a:t>: </a:t>
            </a:r>
            <a:r>
              <a:rPr lang="en-US" b="1" dirty="0" smtClean="0"/>
              <a:t>DRY</a:t>
            </a:r>
            <a:r>
              <a:rPr lang="en-US" dirty="0" smtClean="0"/>
              <a:t> long-stapled</a:t>
            </a:r>
            <a:r>
              <a:rPr lang="en-US" dirty="0"/>
              <a:t>, strong, coarse </a:t>
            </a:r>
            <a:r>
              <a:rPr lang="en-US" dirty="0" smtClean="0"/>
              <a:t> </a:t>
            </a:r>
            <a:r>
              <a:rPr lang="en-US" b="1" dirty="0"/>
              <a:t>combed wools</a:t>
            </a:r>
            <a:r>
              <a:rPr lang="en-US" dirty="0"/>
              <a:t>, either rock-spun or spun on </a:t>
            </a:r>
            <a:r>
              <a:rPr lang="en-US" dirty="0" smtClean="0"/>
              <a:t>Flyer (Saxony) </a:t>
            </a:r>
            <a:r>
              <a:rPr lang="en-US" dirty="0"/>
              <a:t>Wheel</a:t>
            </a:r>
          </a:p>
          <a:p>
            <a:r>
              <a:rPr lang="en-US" dirty="0"/>
              <a:t>b) </a:t>
            </a:r>
            <a:r>
              <a:rPr lang="en-US" b="1" dirty="0"/>
              <a:t>wefts:</a:t>
            </a:r>
            <a:r>
              <a:rPr lang="en-US" dirty="0"/>
              <a:t> </a:t>
            </a:r>
            <a:r>
              <a:rPr lang="en-US" b="1" dirty="0" smtClean="0"/>
              <a:t>GREASED</a:t>
            </a:r>
            <a:r>
              <a:rPr lang="en-US" dirty="0" smtClean="0"/>
              <a:t> short-stapled</a:t>
            </a:r>
            <a:r>
              <a:rPr lang="en-US" dirty="0"/>
              <a:t>, curly, fine </a:t>
            </a:r>
            <a:r>
              <a:rPr lang="en-US" dirty="0" smtClean="0"/>
              <a:t> </a:t>
            </a:r>
            <a:r>
              <a:rPr lang="en-US" dirty="0"/>
              <a:t>wools that were </a:t>
            </a:r>
            <a:r>
              <a:rPr lang="en-US" b="1" dirty="0"/>
              <a:t>carded and </a:t>
            </a:r>
            <a:r>
              <a:rPr lang="en-US" b="1" dirty="0" smtClean="0"/>
              <a:t>wheel-spun</a:t>
            </a:r>
            <a:r>
              <a:rPr lang="en-US" dirty="0" smtClean="0"/>
              <a:t> (with traditional Great Wheels)</a:t>
            </a:r>
          </a:p>
          <a:p>
            <a:r>
              <a:rPr lang="en-US" dirty="0" smtClean="0"/>
              <a:t>c) </a:t>
            </a:r>
            <a:r>
              <a:rPr lang="en-US" b="1" dirty="0" smtClean="0"/>
              <a:t>Origins and model</a:t>
            </a:r>
            <a:r>
              <a:rPr lang="en-US" dirty="0" smtClean="0"/>
              <a:t>: Hondschoote sayetterie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6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Tables on Woollens, Worsteds, and Hybrid Serges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Following tables demonstrate that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worsteds </a:t>
            </a:r>
            <a:r>
              <a:rPr lang="en-US" dirty="0" smtClean="0"/>
              <a:t>were generally much </a:t>
            </a:r>
            <a:r>
              <a:rPr lang="en-US" b="1" dirty="0" smtClean="0"/>
              <a:t>lighter</a:t>
            </a:r>
            <a:r>
              <a:rPr lang="en-US" dirty="0" smtClean="0"/>
              <a:t> and much </a:t>
            </a:r>
            <a:r>
              <a:rPr lang="en-US" b="1" dirty="0" smtClean="0"/>
              <a:t>cheaper</a:t>
            </a:r>
            <a:r>
              <a:rPr lang="en-US" dirty="0" smtClean="0"/>
              <a:t> than woollen broadcloths:</a:t>
            </a:r>
          </a:p>
          <a:p>
            <a:r>
              <a:rPr lang="en-US" i="1" dirty="0" smtClean="0"/>
              <a:t>draperies sèches vs. draperies ointes</a:t>
            </a:r>
          </a:p>
          <a:p>
            <a:r>
              <a:rPr lang="en-US" b="1" dirty="0" smtClean="0"/>
              <a:t>serges and other hybrid worsted-woollen</a:t>
            </a:r>
            <a:r>
              <a:rPr lang="en-US" dirty="0" smtClean="0"/>
              <a:t> fabrics were in between, but far closer to worsteds than to true woollen broadcloths:</a:t>
            </a:r>
          </a:p>
          <a:p>
            <a:pPr marL="0" indent="0">
              <a:buNone/>
            </a:pPr>
            <a:r>
              <a:rPr lang="en-US" dirty="0" smtClean="0"/>
              <a:t>- part of the </a:t>
            </a:r>
            <a:r>
              <a:rPr lang="en-US" i="1" dirty="0" smtClean="0"/>
              <a:t>draperie légère/lichte draperie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6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49767"/>
              </p:ext>
            </p:extLst>
          </p:nvPr>
        </p:nvGraphicFramePr>
        <p:xfrm>
          <a:off x="968375" y="576263"/>
          <a:ext cx="7208838" cy="570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Worksheet" r:id="rId4" imgW="7208443" imgH="5707368" progId="Excel.Sheet.8">
                  <p:embed/>
                </p:oleObj>
              </mc:Choice>
              <mc:Fallback>
                <p:oleObj name="Worksheet" r:id="rId4" imgW="7208443" imgH="5707368" progId="Excel.Sheet.8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76263"/>
                        <a:ext cx="7208838" cy="570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96592"/>
              </p:ext>
            </p:extLst>
          </p:nvPr>
        </p:nvGraphicFramePr>
        <p:xfrm>
          <a:off x="277813" y="742950"/>
          <a:ext cx="8588375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Worksheet" r:id="rId4" imgW="8587634" imgH="5372136" progId="Excel.Sheet.8">
                  <p:embed/>
                </p:oleObj>
              </mc:Choice>
              <mc:Fallback>
                <p:oleObj name="Worksheet" r:id="rId4" imgW="8587634" imgH="5372136" progId="Excel.Sheet.8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742950"/>
                        <a:ext cx="8588375" cy="537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4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85800"/>
            <a:ext cx="82264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4210"/>
            <a:ext cx="8229600" cy="50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‘Duality’ of medieval England’s wool-based textiles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Before the advent of the New Draperies (1570s), the accepted duality of England’s wool-based textiles</a:t>
            </a:r>
            <a:r>
              <a:rPr lang="en-US" b="1" dirty="0" smtClean="0"/>
              <a:t> was (supposedly) the following: in terms of fibres, for both warps &amp; wefts</a:t>
            </a:r>
            <a:r>
              <a:rPr lang="en-US" b="1" dirty="0"/>
              <a:t> </a:t>
            </a:r>
            <a:r>
              <a:rPr lang="en-US" b="1" dirty="0" smtClean="0"/>
              <a:t>-- </a:t>
            </a:r>
          </a:p>
          <a:p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WOOLLENS:</a:t>
            </a:r>
            <a:r>
              <a:rPr lang="en-US" dirty="0" smtClean="0"/>
              <a:t> composed of </a:t>
            </a:r>
            <a:r>
              <a:rPr lang="en-US" b="1" dirty="0" smtClean="0"/>
              <a:t>very fine, weak, short-stapled, curly wool fibres</a:t>
            </a:r>
            <a:r>
              <a:rPr lang="en-US" dirty="0" smtClean="0"/>
              <a:t>, that were prepared by </a:t>
            </a:r>
            <a:r>
              <a:rPr lang="en-US" b="1" dirty="0" smtClean="0"/>
              <a:t>carding</a:t>
            </a:r>
            <a:r>
              <a:rPr lang="en-US" dirty="0" smtClean="0"/>
              <a:t> and spun on the </a:t>
            </a:r>
            <a:r>
              <a:rPr lang="en-US" b="1" dirty="0" smtClean="0"/>
              <a:t>spinning-wheel: </a:t>
            </a:r>
            <a:r>
              <a:rPr lang="en-US" dirty="0" smtClean="0"/>
              <a:t>but </a:t>
            </a:r>
            <a:r>
              <a:rPr lang="en-US" b="1" dirty="0" smtClean="0"/>
              <a:t>not</a:t>
            </a:r>
            <a:r>
              <a:rPr lang="en-US" dirty="0" smtClean="0"/>
              <a:t> true of medieval </a:t>
            </a:r>
            <a:r>
              <a:rPr lang="en-US" dirty="0" err="1" smtClean="0"/>
              <a:t>woollens</a:t>
            </a:r>
            <a:endParaRPr lang="en-US" b="1" dirty="0" smtClean="0"/>
          </a:p>
          <a:p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WORSTEDS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composed of </a:t>
            </a:r>
            <a:r>
              <a:rPr lang="en-US" b="1" dirty="0" smtClean="0"/>
              <a:t>coarse, strong, longer-stapled, straight wool fibres</a:t>
            </a:r>
            <a:r>
              <a:rPr lang="en-US" dirty="0" smtClean="0"/>
              <a:t> that were prepared by </a:t>
            </a:r>
            <a:r>
              <a:rPr lang="en-US" b="1" dirty="0" smtClean="0"/>
              <a:t>combing</a:t>
            </a:r>
            <a:r>
              <a:rPr lang="en-US" dirty="0" smtClean="0"/>
              <a:t> and spun on the ‘</a:t>
            </a:r>
            <a:r>
              <a:rPr lang="en-US" b="1" dirty="0" smtClean="0"/>
              <a:t>rock</a:t>
            </a:r>
            <a:r>
              <a:rPr lang="en-US" dirty="0" smtClean="0"/>
              <a:t>’ (</a:t>
            </a:r>
            <a:r>
              <a:rPr lang="en-US" b="1" dirty="0" smtClean="0"/>
              <a:t>distaff</a:t>
            </a:r>
            <a:r>
              <a:rPr lang="en-US" dirty="0" smtClean="0"/>
              <a:t> with </a:t>
            </a:r>
            <a:r>
              <a:rPr lang="en-US" b="1" dirty="0" smtClean="0"/>
              <a:t>weighted  drop-spindle</a:t>
            </a:r>
            <a:r>
              <a:rPr lang="en-US" dirty="0" smtClean="0"/>
              <a:t> of stone or bone)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of Master Mason’s Daily Wages (Florence) to buy 1 cloth, 1390 - 1436</a:t>
            </a: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0786"/>
              </p:ext>
            </p:extLst>
          </p:nvPr>
        </p:nvGraphicFramePr>
        <p:xfrm>
          <a:off x="457200" y="160020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0726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 of Sale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 of Manufacture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Cloth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of Cloth in  Gold Florins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Days’ Wages to Buy</a:t>
                      </a:r>
                      <a:r>
                        <a:rPr lang="en-US" baseline="0" dirty="0" smtClean="0"/>
                        <a:t> One Cloth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1394-98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Norfolk/Ireland?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Saia</a:t>
                      </a:r>
                      <a:r>
                        <a:rPr lang="en-US" baseline="0" dirty="0" smtClean="0"/>
                        <a:t> d’Irlanda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16.370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1394-98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Norfolk/Ireland?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Saia d’Irlanda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20.750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1394-98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Norfolk/Ireland?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Saia d’Irlanda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27.667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1390-1410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England: Essex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straits (dozens)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6.120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27.125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1390-1402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Martino 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54.000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248.332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1390-1402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Martino 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160.956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1390-1410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Flanders:</a:t>
                      </a:r>
                      <a:r>
                        <a:rPr lang="en-US" baseline="0" dirty="0" smtClean="0"/>
                        <a:t> Bruges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dyed woollen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44.010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195.062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Flanders: Wervik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dyed woollen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19.200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88.535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1395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Brabant: Mechelen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dyed woollen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38.500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177.532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1405-10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England: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Worcs.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Cotswolds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150.253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1436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Flanders: Wervik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dyed woollen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28.300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120.333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444"/>
            <a:ext cx="8229600" cy="16057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of  Daily Wages (Antwerp master mason) to buy 12 sq. metres of cloth: 1538-1544</a:t>
            </a: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59030"/>
              </p:ext>
            </p:extLst>
          </p:nvPr>
        </p:nvGraphicFramePr>
        <p:xfrm>
          <a:off x="457200" y="21336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Hondschoote</a:t>
                      </a:r>
                      <a:r>
                        <a:rPr lang="en-US" baseline="0" dirty="0" smtClean="0"/>
                        <a:t> single say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Hondschoote double </a:t>
                      </a:r>
                      <a:r>
                        <a:rPr lang="en-US" baseline="0" dirty="0" smtClean="0"/>
                        <a:t> say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Ghent  Dickedinnen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1538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13.788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21.401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108.379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1539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12.343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18.808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103.115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10.906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16.888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79.055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11.481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17.353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82.492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10.945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17.267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100.365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9.440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14.110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88.837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10.542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14.866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85.547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14350"/>
            <a:ext cx="56102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2400"/>
            <a:ext cx="72104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CONCLUSIONS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1) </a:t>
            </a:r>
            <a:r>
              <a:rPr lang="en-CA" b="1" dirty="0" smtClean="0">
                <a:solidFill>
                  <a:srgbClr val="002060"/>
                </a:solidFill>
              </a:rPr>
              <a:t>The continental terminologies to distinguish wool-based fabrics by fibre:</a:t>
            </a:r>
            <a:r>
              <a:rPr lang="en-CA" dirty="0" smtClean="0"/>
              <a:t> are far more useful</a:t>
            </a:r>
          </a:p>
          <a:p>
            <a:r>
              <a:rPr lang="en-CA" dirty="0" smtClean="0"/>
              <a:t>A) </a:t>
            </a:r>
            <a:r>
              <a:rPr lang="en-CA" b="1" dirty="0" smtClean="0"/>
              <a:t>draperies </a:t>
            </a:r>
            <a:r>
              <a:rPr lang="en-CA" b="1" dirty="0" err="1" smtClean="0"/>
              <a:t>ointes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dirty="0" err="1" smtClean="0"/>
              <a:t>ghesmoutte</a:t>
            </a:r>
            <a:r>
              <a:rPr lang="en-CA" dirty="0" smtClean="0"/>
              <a:t>): greased</a:t>
            </a:r>
          </a:p>
          <a:p>
            <a:r>
              <a:rPr lang="en-CA" dirty="0" smtClean="0"/>
              <a:t>B) </a:t>
            </a:r>
            <a:r>
              <a:rPr lang="en-CA" b="1" dirty="0" smtClean="0"/>
              <a:t>draperies </a:t>
            </a:r>
            <a:r>
              <a:rPr lang="en-CA" b="1" dirty="0" err="1" smtClean="0"/>
              <a:t>sèches</a:t>
            </a:r>
            <a:r>
              <a:rPr lang="en-CA" dirty="0" smtClean="0"/>
              <a:t> (</a:t>
            </a:r>
            <a:r>
              <a:rPr lang="en-CA" b="1" dirty="0" err="1" smtClean="0"/>
              <a:t>drooge</a:t>
            </a:r>
            <a:r>
              <a:rPr lang="en-CA" dirty="0" smtClean="0"/>
              <a:t>): dry; and also ipso facto </a:t>
            </a:r>
            <a:r>
              <a:rPr lang="en-CA" b="1" dirty="0" smtClean="0"/>
              <a:t>=&gt;</a:t>
            </a:r>
            <a:r>
              <a:rPr lang="en-CA" dirty="0" smtClean="0"/>
              <a:t> </a:t>
            </a:r>
            <a:r>
              <a:rPr lang="en-CA" b="1" dirty="0" smtClean="0"/>
              <a:t>draperies </a:t>
            </a:r>
            <a:r>
              <a:rPr lang="en-CA" b="1" dirty="0" err="1" smtClean="0"/>
              <a:t>légères</a:t>
            </a:r>
            <a:r>
              <a:rPr lang="en-CA" b="1" dirty="0" smtClean="0"/>
              <a:t> (</a:t>
            </a:r>
            <a:r>
              <a:rPr lang="en-CA" b="1" dirty="0" err="1" smtClean="0"/>
              <a:t>lichte</a:t>
            </a:r>
            <a:r>
              <a:rPr lang="en-CA" b="1" dirty="0" smtClean="0"/>
              <a:t> </a:t>
            </a:r>
            <a:r>
              <a:rPr lang="en-CA" b="1" dirty="0" err="1" smtClean="0"/>
              <a:t>draperie</a:t>
            </a:r>
            <a:r>
              <a:rPr lang="en-CA" b="1" dirty="0" smtClean="0"/>
              <a:t>): light draperies</a:t>
            </a:r>
          </a:p>
          <a:p>
            <a:r>
              <a:rPr lang="en-CA" dirty="0" smtClean="0"/>
              <a:t>C) </a:t>
            </a:r>
            <a:r>
              <a:rPr lang="en-CA" b="1" dirty="0" err="1" smtClean="0"/>
              <a:t>serges</a:t>
            </a:r>
            <a:r>
              <a:rPr lang="en-CA" b="1" dirty="0" smtClean="0"/>
              <a:t>:</a:t>
            </a:r>
            <a:r>
              <a:rPr lang="en-CA" dirty="0" smtClean="0"/>
              <a:t> most common term for </a:t>
            </a:r>
            <a:r>
              <a:rPr lang="en-CA" b="1" dirty="0" smtClean="0"/>
              <a:t>hybrid worsted-woollens</a:t>
            </a:r>
            <a:r>
              <a:rPr lang="en-CA" dirty="0" smtClean="0"/>
              <a:t> fabrics (as in England): classed with light draperies (above)</a:t>
            </a:r>
          </a:p>
          <a:p>
            <a:r>
              <a:rPr lang="en-CA" dirty="0" smtClean="0"/>
              <a:t>2) </a:t>
            </a:r>
            <a:r>
              <a:rPr lang="en-CA" b="1" dirty="0" smtClean="0">
                <a:solidFill>
                  <a:srgbClr val="002060"/>
                </a:solidFill>
              </a:rPr>
              <a:t>English fibre terms are deceptive:</a:t>
            </a:r>
          </a:p>
          <a:p>
            <a:r>
              <a:rPr lang="en-CA" dirty="0" smtClean="0"/>
              <a:t>A) </a:t>
            </a:r>
            <a:r>
              <a:rPr lang="en-CA" b="1" dirty="0" smtClean="0"/>
              <a:t>Worsteds:</a:t>
            </a:r>
            <a:r>
              <a:rPr lang="en-CA" dirty="0" smtClean="0"/>
              <a:t> Norfolk place name only</a:t>
            </a:r>
          </a:p>
          <a:p>
            <a:r>
              <a:rPr lang="en-CA" dirty="0" smtClean="0"/>
              <a:t>B)  </a:t>
            </a:r>
            <a:r>
              <a:rPr lang="en-CA" b="1" dirty="0" smtClean="0"/>
              <a:t>Woollens:</a:t>
            </a:r>
            <a:r>
              <a:rPr lang="en-CA" dirty="0" smtClean="0"/>
              <a:t> ignores historical transformations from all-combed, all-distaff (rock) spun wools to all carded, all wheel spun wools: but always short-fibred wools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23825"/>
            <a:ext cx="49911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5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Memling: </a:t>
            </a:r>
            <a:r>
              <a:rPr lang="en-US" b="1" i="1" dirty="0" smtClean="0">
                <a:solidFill>
                  <a:srgbClr val="FF0000"/>
                </a:solidFill>
              </a:rPr>
              <a:t>Adoration of the Magi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263" y="1600200"/>
            <a:ext cx="6975475" cy="4525963"/>
          </a:xfrm>
        </p:spPr>
      </p:pic>
    </p:spTree>
    <p:extLst>
      <p:ext uri="{BB962C8B-B14F-4D97-AF65-F5344CB8AC3E}">
        <p14:creationId xmlns:p14="http://schemas.microsoft.com/office/powerpoint/2010/main" val="11342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Worsteds: according to Wikipedia  &amp; Answers.com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Worsted</a:t>
            </a:r>
            <a:r>
              <a:rPr lang="en-CA" dirty="0" smtClean="0"/>
              <a:t> (pron.: </a:t>
            </a:r>
            <a:r>
              <a:rPr lang="en-CA" dirty="0" smtClean="0">
                <a:hlinkClick r:id="rId2" tooltip="Help:IPA for English"/>
              </a:rPr>
              <a:t>/</a:t>
            </a:r>
            <a:r>
              <a:rPr lang="en-CA" dirty="0" smtClean="0">
                <a:effectLst/>
                <a:hlinkClick r:id="rId2" tooltip="Help:IPA for English"/>
              </a:rPr>
              <a:t>ˈwʊstɨd</a:t>
            </a:r>
            <a:r>
              <a:rPr lang="en-CA" dirty="0" smtClean="0">
                <a:hlinkClick r:id="rId2" tooltip="Help:IPA for English"/>
              </a:rPr>
              <a:t>/</a:t>
            </a:r>
            <a:r>
              <a:rPr lang="en-CA" dirty="0" smtClean="0"/>
              <a:t>) is a type of </a:t>
            </a:r>
            <a:r>
              <a:rPr lang="en-CA" dirty="0" smtClean="0">
                <a:hlinkClick r:id="rId3"/>
              </a:rPr>
              <a:t>yarn</a:t>
            </a:r>
            <a:r>
              <a:rPr lang="en-CA" dirty="0" smtClean="0"/>
              <a:t>, the </a:t>
            </a:r>
            <a:r>
              <a:rPr lang="en-CA" dirty="0" smtClean="0">
                <a:hlinkClick r:id="rId4"/>
              </a:rPr>
              <a:t>fabric</a:t>
            </a:r>
            <a:r>
              <a:rPr lang="en-CA" dirty="0" smtClean="0"/>
              <a:t> made from this yarn, and a yarn weight category. The name derives from </a:t>
            </a:r>
            <a:r>
              <a:rPr lang="en-CA" dirty="0" smtClean="0">
                <a:hlinkClick r:id="rId5"/>
              </a:rPr>
              <a:t>Worstead</a:t>
            </a:r>
            <a:r>
              <a:rPr lang="en-CA" dirty="0" smtClean="0"/>
              <a:t>, a village in the </a:t>
            </a:r>
            <a:r>
              <a:rPr lang="en-CA" dirty="0" smtClean="0">
                <a:hlinkClick r:id="rId6"/>
              </a:rPr>
              <a:t>English</a:t>
            </a:r>
            <a:r>
              <a:rPr lang="en-CA" dirty="0" smtClean="0"/>
              <a:t> county of </a:t>
            </a:r>
            <a:r>
              <a:rPr lang="en-CA" dirty="0" smtClean="0">
                <a:hlinkClick r:id="rId7"/>
              </a:rPr>
              <a:t>Norfolk</a:t>
            </a:r>
            <a:r>
              <a:rPr lang="en-CA" dirty="0" smtClean="0"/>
              <a:t>. This village, together with </a:t>
            </a:r>
            <a:r>
              <a:rPr lang="en-CA" dirty="0" smtClean="0">
                <a:hlinkClick r:id="rId8"/>
              </a:rPr>
              <a:t>North Walsham</a:t>
            </a:r>
            <a:r>
              <a:rPr lang="en-CA" dirty="0" smtClean="0"/>
              <a:t> and </a:t>
            </a:r>
            <a:r>
              <a:rPr lang="en-CA" dirty="0" smtClean="0">
                <a:hlinkClick r:id="rId9"/>
              </a:rPr>
              <a:t>Aylsham</a:t>
            </a:r>
            <a:r>
              <a:rPr lang="en-CA" dirty="0" smtClean="0"/>
              <a:t>, became a manufacturing centre for yarn and cloth in the 12th century when pasture enclosure and liming rendered the East Anglian soil too rich for the older agrarian sheep breeds</a:t>
            </a:r>
          </a:p>
          <a:p>
            <a:r>
              <a:rPr lang="en-CA" dirty="0" smtClean="0"/>
              <a:t>Worsted was made from the long-staple pasture wool from </a:t>
            </a:r>
            <a:r>
              <a:rPr lang="en-CA" dirty="0" smtClean="0">
                <a:hlinkClick r:id="rId10"/>
              </a:rPr>
              <a:t>sheep breeds</a:t>
            </a:r>
            <a:r>
              <a:rPr lang="en-CA" dirty="0" smtClean="0"/>
              <a:t> such as </a:t>
            </a:r>
            <a:r>
              <a:rPr lang="en-CA" dirty="0" smtClean="0">
                <a:hlinkClick r:id="rId11"/>
              </a:rPr>
              <a:t>Teeswaters</a:t>
            </a:r>
            <a:r>
              <a:rPr lang="en-CA" dirty="0" smtClean="0"/>
              <a:t>, </a:t>
            </a:r>
            <a:r>
              <a:rPr lang="en-CA" dirty="0" smtClean="0">
                <a:hlinkClick r:id="rId12"/>
              </a:rPr>
              <a:t>Old Leicester Longwool</a:t>
            </a:r>
            <a:r>
              <a:rPr lang="en-CA" dirty="0" smtClean="0"/>
              <a:t> and </a:t>
            </a:r>
            <a:r>
              <a:rPr lang="en-CA" dirty="0" smtClean="0">
                <a:hlinkClick r:id="rId13"/>
              </a:rPr>
              <a:t>Romney Marsh</a:t>
            </a:r>
            <a:r>
              <a:rPr lang="en-CA" dirty="0" smtClean="0"/>
              <a:t>. Pasture wool was not </a:t>
            </a:r>
            <a:r>
              <a:rPr lang="en-CA" dirty="0" smtClean="0">
                <a:hlinkClick r:id="rId14"/>
              </a:rPr>
              <a:t>carded</a:t>
            </a:r>
            <a:r>
              <a:rPr lang="en-CA" dirty="0" smtClean="0"/>
              <a:t>: instead it was washed, gilled and </a:t>
            </a:r>
            <a:r>
              <a:rPr lang="en-CA" dirty="0" smtClean="0">
                <a:hlinkClick r:id="rId15"/>
              </a:rPr>
              <a:t>combed</a:t>
            </a:r>
            <a:r>
              <a:rPr lang="en-CA" dirty="0" smtClean="0"/>
              <a:t> using heated long tooth metal combs, oiled and spun. When woven, worsteds were scoured but not </a:t>
            </a:r>
            <a:r>
              <a:rPr lang="en-CA" dirty="0" smtClean="0">
                <a:hlinkClick r:id="rId16"/>
              </a:rPr>
              <a:t>fulled</a:t>
            </a:r>
            <a:r>
              <a:rPr lang="en-CA" dirty="0" smtClean="0"/>
              <a:t>.</a:t>
            </a:r>
            <a:r>
              <a:rPr lang="en-CA" baseline="30000" dirty="0" smtClean="0">
                <a:hlinkClick r:id="rId17"/>
              </a:rPr>
              <a:t>[</a:t>
            </a:r>
            <a:endParaRPr lang="en-CA" dirty="0" smtClean="0"/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Read more: </a:t>
            </a:r>
            <a:r>
              <a:rPr lang="en-CA" dirty="0">
                <a:hlinkClick r:id="rId17"/>
              </a:rPr>
              <a:t>http://www.answers.com/topic/worsted#ixzz2TaR7jGnv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47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Memling, </a:t>
            </a:r>
            <a:r>
              <a:rPr lang="en-US" b="1" i="1" dirty="0" smtClean="0">
                <a:solidFill>
                  <a:srgbClr val="FF0000"/>
                </a:solidFill>
              </a:rPr>
              <a:t>Madonna &amp; Child </a:t>
            </a:r>
            <a:r>
              <a:rPr lang="en-US" b="1" dirty="0" smtClean="0">
                <a:solidFill>
                  <a:srgbClr val="FF0000"/>
                </a:solidFill>
              </a:rPr>
              <a:t>(1490)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0" y="1600200"/>
            <a:ext cx="29591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1998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9" y="981557"/>
            <a:ext cx="741343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04788"/>
            <a:ext cx="56102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81125"/>
            <a:ext cx="60864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8858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Thousand-Year (&amp; more) Survey of Wool-Based Textiles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– 11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Centuries:</a:t>
            </a:r>
            <a:r>
              <a:rPr lang="en-US" dirty="0" smtClean="0"/>
              <a:t> </a:t>
            </a:r>
            <a:r>
              <a:rPr lang="en-US" b="1" dirty="0" smtClean="0"/>
              <a:t>Primacy of Worsteds,</a:t>
            </a:r>
            <a:r>
              <a:rPr lang="en-US" dirty="0" smtClean="0"/>
              <a:t> woven on  vertical </a:t>
            </a:r>
            <a:r>
              <a:rPr lang="en-US" b="1" dirty="0" smtClean="0"/>
              <a:t>warp-weighted looms</a:t>
            </a:r>
          </a:p>
          <a:p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– 13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centuries:</a:t>
            </a:r>
            <a:r>
              <a:rPr lang="en-US" dirty="0" smtClean="0"/>
              <a:t> </a:t>
            </a:r>
            <a:r>
              <a:rPr lang="en-US" b="1" dirty="0" smtClean="0"/>
              <a:t>Emergence of Woollens and Serges</a:t>
            </a:r>
            <a:r>
              <a:rPr lang="en-US" dirty="0" smtClean="0"/>
              <a:t>: with introduction of </a:t>
            </a:r>
            <a:r>
              <a:rPr lang="en-US" b="1" dirty="0" smtClean="0"/>
              <a:t>horizontal loom</a:t>
            </a:r>
            <a:r>
              <a:rPr lang="en-US" dirty="0" smtClean="0"/>
              <a:t>, carding, and spinning wheels (semi-carded woollens by 14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14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-15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centuries:</a:t>
            </a:r>
            <a:r>
              <a:rPr lang="en-US" dirty="0" smtClean="0"/>
              <a:t> </a:t>
            </a:r>
            <a:r>
              <a:rPr lang="en-US" b="1" dirty="0" smtClean="0"/>
              <a:t>Primacy of Woollen Broadcloths</a:t>
            </a:r>
            <a:r>
              <a:rPr lang="en-US" dirty="0" smtClean="0"/>
              <a:t>: as warfare + population decline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raised transaction costs</a:t>
            </a:r>
            <a:r>
              <a:rPr lang="en-US" dirty="0" smtClean="0">
                <a:sym typeface="Wingdings" pitchFamily="2" charset="2"/>
              </a:rPr>
              <a:t> in international commerce  curtailing trade in cheaper fabrics  reorienting trade to luxury woollens (&amp; silks)</a:t>
            </a:r>
          </a:p>
          <a:p>
            <a:r>
              <a:rPr lang="en-US" dirty="0" smtClean="0">
                <a:sym typeface="Wingdings" pitchFamily="2" charset="2"/>
              </a:rPr>
              <a:t>4)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16</a:t>
            </a:r>
            <a:r>
              <a:rPr lang="en-US" b="1" baseline="30000" dirty="0" smtClean="0">
                <a:solidFill>
                  <a:srgbClr val="0070C0"/>
                </a:solidFill>
                <a:sym typeface="Wingdings" pitchFamily="2" charset="2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– 17th centuries: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Primacy of New Draperies:</a:t>
            </a:r>
            <a:r>
              <a:rPr lang="en-US" dirty="0" smtClean="0">
                <a:sym typeface="Wingdings" pitchFamily="2" charset="2"/>
              </a:rPr>
              <a:t> relative peace + population growth + transport innovations  </a:t>
            </a:r>
            <a:r>
              <a:rPr lang="en-US" b="1" dirty="0" smtClean="0">
                <a:sym typeface="Wingdings" pitchFamily="2" charset="2"/>
              </a:rPr>
              <a:t>lowered transaction costs</a:t>
            </a:r>
            <a:r>
              <a:rPr lang="en-US" dirty="0" smtClean="0">
                <a:sym typeface="Wingdings" pitchFamily="2" charset="2"/>
              </a:rPr>
              <a:t>  promoted revival &amp; growth of international trade in cheaper (&amp; lighter) textiles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09588"/>
            <a:ext cx="57531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623888"/>
            <a:ext cx="50768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72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Livre des Mestiers: on Spinning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Bruges: 1349 manual on crafts in French &amp; Flemish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Cecile le Fileresse</a:t>
            </a:r>
            <a:r>
              <a:rPr lang="en-US" dirty="0" smtClean="0"/>
              <a:t>  -- Et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prise</a:t>
            </a:r>
            <a:r>
              <a:rPr lang="en-US" dirty="0" smtClean="0"/>
              <a:t> </a:t>
            </a:r>
            <a:r>
              <a:rPr lang="en-US" dirty="0" err="1" smtClean="0"/>
              <a:t>moult</a:t>
            </a:r>
            <a:r>
              <a:rPr lang="en-US" dirty="0" smtClean="0"/>
              <a:t> </a:t>
            </a:r>
            <a:r>
              <a:rPr lang="en-US" dirty="0" err="1" smtClean="0"/>
              <a:t>rofile</a:t>
            </a:r>
            <a:r>
              <a:rPr lang="en-US" dirty="0" smtClean="0"/>
              <a:t> qui </a:t>
            </a:r>
            <a:r>
              <a:rPr lang="en-US" dirty="0" err="1" smtClean="0"/>
              <a:t>ful</a:t>
            </a:r>
            <a:r>
              <a:rPr lang="en-US" dirty="0" smtClean="0"/>
              <a:t> </a:t>
            </a:r>
            <a:r>
              <a:rPr lang="en-US" dirty="0" err="1" smtClean="0"/>
              <a:t>filé</a:t>
            </a:r>
            <a:r>
              <a:rPr lang="en-US" dirty="0" smtClean="0"/>
              <a:t> à le </a:t>
            </a:r>
            <a:r>
              <a:rPr lang="en-US" dirty="0" err="1" smtClean="0"/>
              <a:t>kenouille</a:t>
            </a:r>
            <a:r>
              <a:rPr lang="en-US" dirty="0" smtClean="0"/>
              <a:t>; </a:t>
            </a:r>
            <a:r>
              <a:rPr lang="en-US" dirty="0" err="1" smtClean="0"/>
              <a:t>mais</a:t>
            </a:r>
            <a:r>
              <a:rPr lang="en-US" dirty="0" smtClean="0"/>
              <a:t> le </a:t>
            </a:r>
            <a:r>
              <a:rPr lang="en-US" dirty="0" err="1" smtClean="0"/>
              <a:t>fil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on </a:t>
            </a:r>
            <a:r>
              <a:rPr lang="en-US" dirty="0" err="1" smtClean="0"/>
              <a:t>fila</a:t>
            </a:r>
            <a:r>
              <a:rPr lang="en-US" dirty="0" smtClean="0"/>
              <a:t> au </a:t>
            </a:r>
            <a:r>
              <a:rPr lang="en-US" dirty="0" err="1" smtClean="0"/>
              <a:t>rouwet</a:t>
            </a:r>
            <a:r>
              <a:rPr lang="en-US" dirty="0" smtClean="0"/>
              <a:t> a trop de </a:t>
            </a:r>
            <a:r>
              <a:rPr lang="en-US" dirty="0" err="1" smtClean="0"/>
              <a:t>nues</a:t>
            </a:r>
            <a:r>
              <a:rPr lang="en-US" dirty="0"/>
              <a:t>.</a:t>
            </a:r>
            <a:r>
              <a:rPr lang="en-US" dirty="0" smtClean="0"/>
              <a:t> Et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waingne</a:t>
            </a:r>
            <a:r>
              <a:rPr lang="en-US" dirty="0" smtClean="0"/>
              <a:t> </a:t>
            </a:r>
            <a:r>
              <a:rPr lang="en-US" dirty="0" err="1" smtClean="0"/>
              <a:t>pluis</a:t>
            </a:r>
            <a:r>
              <a:rPr lang="en-US" dirty="0" smtClean="0"/>
              <a:t> à filer </a:t>
            </a:r>
            <a:r>
              <a:rPr lang="en-US" dirty="0" err="1" smtClean="0"/>
              <a:t>estain</a:t>
            </a:r>
            <a:r>
              <a:rPr lang="en-US" dirty="0" smtClean="0"/>
              <a:t> a le </a:t>
            </a:r>
            <a:r>
              <a:rPr lang="en-US" dirty="0" err="1" smtClean="0"/>
              <a:t>kenouille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à filer </a:t>
            </a:r>
            <a:r>
              <a:rPr lang="en-US" dirty="0" err="1" smtClean="0"/>
              <a:t>trame</a:t>
            </a:r>
            <a:r>
              <a:rPr lang="en-US" dirty="0" smtClean="0"/>
              <a:t> au </a:t>
            </a:r>
            <a:r>
              <a:rPr lang="en-US" dirty="0" err="1" smtClean="0"/>
              <a:t>rouwet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Cecile de </a:t>
            </a:r>
            <a:r>
              <a:rPr lang="en-US" b="1" dirty="0" err="1" smtClean="0"/>
              <a:t>spinnigghe</a:t>
            </a:r>
            <a:r>
              <a:rPr lang="en-US" dirty="0" smtClean="0"/>
              <a:t> … </a:t>
            </a:r>
            <a:r>
              <a:rPr lang="en-US" dirty="0" err="1" smtClean="0"/>
              <a:t>soe</a:t>
            </a:r>
            <a:r>
              <a:rPr lang="en-US" dirty="0" smtClean="0"/>
              <a:t> </a:t>
            </a:r>
            <a:r>
              <a:rPr lang="en-US" dirty="0" err="1" smtClean="0"/>
              <a:t>priis</a:t>
            </a:r>
            <a:r>
              <a:rPr lang="en-US" dirty="0" smtClean="0"/>
              <a:t> de seer u </a:t>
            </a:r>
            <a:r>
              <a:rPr lang="en-US" dirty="0" err="1" smtClean="0"/>
              <a:t>ghaern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was </a:t>
            </a:r>
            <a:r>
              <a:rPr lang="en-US" dirty="0" err="1" smtClean="0"/>
              <a:t>ghesponnen</a:t>
            </a:r>
            <a:r>
              <a:rPr lang="en-US" dirty="0" smtClean="0"/>
              <a:t> </a:t>
            </a:r>
            <a:r>
              <a:rPr lang="en-US" dirty="0" err="1" smtClean="0"/>
              <a:t>metten</a:t>
            </a:r>
            <a:r>
              <a:rPr lang="en-US" dirty="0" smtClean="0"/>
              <a:t> </a:t>
            </a:r>
            <a:r>
              <a:rPr lang="en-US" dirty="0" err="1" smtClean="0"/>
              <a:t>rocken</a:t>
            </a:r>
            <a:r>
              <a:rPr lang="en-US" dirty="0" smtClean="0"/>
              <a:t>;  </a:t>
            </a:r>
            <a:r>
              <a:rPr lang="en-US" dirty="0" err="1" smtClean="0"/>
              <a:t>maer</a:t>
            </a:r>
            <a:r>
              <a:rPr lang="en-US" dirty="0" smtClean="0"/>
              <a:t> t’ </a:t>
            </a:r>
            <a:r>
              <a:rPr lang="en-US" dirty="0" err="1" smtClean="0"/>
              <a:t>gaeren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men span </a:t>
            </a:r>
            <a:r>
              <a:rPr lang="en-US" dirty="0" err="1" smtClean="0"/>
              <a:t>metten</a:t>
            </a:r>
            <a:r>
              <a:rPr lang="en-US" dirty="0" smtClean="0"/>
              <a:t> </a:t>
            </a:r>
            <a:r>
              <a:rPr lang="en-US" dirty="0" err="1" smtClean="0"/>
              <a:t>wiele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knoepen</a:t>
            </a:r>
            <a:r>
              <a:rPr lang="en-US" dirty="0" smtClean="0"/>
              <a:t>. </a:t>
            </a:r>
            <a:r>
              <a:rPr lang="en-US" dirty="0" err="1" smtClean="0"/>
              <a:t>Ende</a:t>
            </a:r>
            <a:r>
              <a:rPr lang="en-US" dirty="0" smtClean="0"/>
              <a:t> so </a:t>
            </a:r>
            <a:r>
              <a:rPr lang="en-US" dirty="0" err="1" smtClean="0"/>
              <a:t>zeight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soe</a:t>
            </a:r>
            <a:r>
              <a:rPr lang="en-US" dirty="0" smtClean="0"/>
              <a:t> </a:t>
            </a:r>
            <a:r>
              <a:rPr lang="en-US" dirty="0" err="1" smtClean="0"/>
              <a:t>windt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spinnene</a:t>
            </a:r>
            <a:r>
              <a:rPr lang="en-US" dirty="0" smtClean="0"/>
              <a:t> </a:t>
            </a:r>
            <a:r>
              <a:rPr lang="en-US" dirty="0" err="1" smtClean="0"/>
              <a:t>werp</a:t>
            </a:r>
            <a:r>
              <a:rPr lang="en-US" dirty="0" smtClean="0"/>
              <a:t> </a:t>
            </a:r>
            <a:r>
              <a:rPr lang="en-US" dirty="0" err="1" smtClean="0"/>
              <a:t>metten</a:t>
            </a:r>
            <a:r>
              <a:rPr lang="en-US" dirty="0" smtClean="0"/>
              <a:t> </a:t>
            </a:r>
            <a:r>
              <a:rPr lang="en-US" dirty="0" err="1" smtClean="0"/>
              <a:t>rocke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spinnene</a:t>
            </a:r>
            <a:r>
              <a:rPr lang="en-US" dirty="0" smtClean="0"/>
              <a:t> </a:t>
            </a:r>
            <a:r>
              <a:rPr lang="en-US" dirty="0" err="1" smtClean="0"/>
              <a:t>wevel</a:t>
            </a:r>
            <a:r>
              <a:rPr lang="en-US" dirty="0" smtClean="0"/>
              <a:t> </a:t>
            </a:r>
            <a:r>
              <a:rPr lang="en-US" dirty="0" err="1" smtClean="0"/>
              <a:t>metten</a:t>
            </a:r>
            <a:r>
              <a:rPr lang="en-US" dirty="0" smtClean="0"/>
              <a:t> </a:t>
            </a:r>
            <a:r>
              <a:rPr lang="en-US" dirty="0" err="1" smtClean="0"/>
              <a:t>wiele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That wheel-spun wefts have too many knots; and that she earns more by spinning [combed] warp on the distaff than by spinning [carded] weft by the wheel.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2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Continental medieval &amp; early modern wool-textile terminologies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Continental duality is totally different</a:t>
            </a:r>
            <a:r>
              <a:rPr lang="en-US" dirty="0" smtClean="0"/>
              <a:t> (</a:t>
            </a:r>
            <a:r>
              <a:rPr lang="en-US" b="1" dirty="0" smtClean="0"/>
              <a:t>and much more accurate!</a:t>
            </a:r>
            <a:r>
              <a:rPr lang="en-US" dirty="0" smtClean="0"/>
              <a:t>):</a:t>
            </a:r>
          </a:p>
          <a:p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French</a:t>
            </a:r>
            <a:r>
              <a:rPr lang="en-US" dirty="0" smtClean="0"/>
              <a:t>:  </a:t>
            </a:r>
            <a:r>
              <a:rPr lang="en-US" b="1" i="1" dirty="0" smtClean="0"/>
              <a:t>draperie ointe vs. draperie sèche</a:t>
            </a:r>
            <a:r>
              <a:rPr lang="en-US" dirty="0" smtClean="0"/>
              <a:t> (latter also known as: </a:t>
            </a:r>
            <a:r>
              <a:rPr lang="en-US" b="1" i="1" dirty="0" smtClean="0"/>
              <a:t>draperie légère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Dutch/Flemish</a:t>
            </a:r>
            <a:r>
              <a:rPr lang="en-US" dirty="0" smtClean="0"/>
              <a:t>: </a:t>
            </a:r>
            <a:r>
              <a:rPr lang="en-US" b="1" i="1" dirty="0" smtClean="0"/>
              <a:t>gesmoutte draperie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Iakenindustrie</a:t>
            </a:r>
            <a:r>
              <a:rPr lang="en-US" dirty="0" smtClean="0"/>
              <a:t>] vs. </a:t>
            </a:r>
            <a:r>
              <a:rPr lang="en-US" b="1" i="1" dirty="0" smtClean="0"/>
              <a:t>drooge </a:t>
            </a:r>
            <a:r>
              <a:rPr lang="en-US" b="1" i="1" dirty="0" err="1" smtClean="0"/>
              <a:t>draperie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[latter also: </a:t>
            </a:r>
            <a:r>
              <a:rPr lang="en-US" b="1" i="1" dirty="0" smtClean="0"/>
              <a:t>lichte</a:t>
            </a:r>
            <a:r>
              <a:rPr lang="en-US" i="1" dirty="0" smtClean="0"/>
              <a:t> </a:t>
            </a:r>
            <a:r>
              <a:rPr lang="en-US" b="1" i="1" dirty="0" smtClean="0"/>
              <a:t>draperie</a:t>
            </a:r>
            <a:r>
              <a:rPr lang="en-US" i="1" dirty="0" smtClean="0"/>
              <a:t>, lichte lakenindustrie</a:t>
            </a:r>
            <a:r>
              <a:rPr lang="en-US" dirty="0" smtClean="0"/>
              <a:t>]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for both, the contrast is thus between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0070C0"/>
                </a:solidFill>
              </a:rPr>
              <a:t>greased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0070C0"/>
                </a:solidFill>
              </a:rPr>
              <a:t>dry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ungreased)</a:t>
            </a:r>
            <a:r>
              <a:rPr lang="en-US" dirty="0" smtClean="0"/>
              <a:t> draperies</a:t>
            </a:r>
          </a:p>
          <a:p>
            <a:r>
              <a:rPr lang="en-US" dirty="0" smtClean="0"/>
              <a:t>- the latter also known as the </a:t>
            </a:r>
            <a:r>
              <a:rPr lang="en-US" b="1" dirty="0" smtClean="0"/>
              <a:t>light draperies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04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greasing is the true and crucial distinction (1)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short, curly, scaly fibred wools were necessarily greased (after scouring):</a:t>
            </a:r>
            <a:r>
              <a:rPr lang="en-US" dirty="0" smtClean="0"/>
              <a:t> using </a:t>
            </a:r>
            <a:r>
              <a:rPr lang="en-US" b="1" dirty="0" smtClean="0"/>
              <a:t>butter</a:t>
            </a:r>
            <a:r>
              <a:rPr lang="en-US" dirty="0" smtClean="0"/>
              <a:t> (or fish oils) in the north, and </a:t>
            </a:r>
            <a:r>
              <a:rPr lang="en-US" b="1" dirty="0" smtClean="0"/>
              <a:t>olive oil</a:t>
            </a:r>
            <a:r>
              <a:rPr lang="en-US" dirty="0" smtClean="0"/>
              <a:t> in the Mediterranean regions</a:t>
            </a:r>
          </a:p>
          <a:p>
            <a:r>
              <a:rPr lang="en-US" dirty="0" smtClean="0"/>
              <a:t>a) </a:t>
            </a:r>
            <a:r>
              <a:rPr lang="en-US" b="1" dirty="0" smtClean="0"/>
              <a:t>After the preliminary wool-beating and wool-sorting, such short-fibred wools were first thoroughly scoured and cleansed in hot water with detergents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to remove the natural </a:t>
            </a:r>
            <a:r>
              <a:rPr lang="en-US" b="1" dirty="0" smtClean="0">
                <a:sym typeface="Wingdings" pitchFamily="2" charset="2"/>
              </a:rPr>
              <a:t>lanolin</a:t>
            </a:r>
            <a:r>
              <a:rPr lang="en-US" dirty="0" smtClean="0">
                <a:sym typeface="Wingdings" pitchFamily="2" charset="2"/>
              </a:rPr>
              <a:t> in the wools</a:t>
            </a:r>
          </a:p>
          <a:p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ym typeface="Wingdings" pitchFamily="2" charset="2"/>
              </a:rPr>
              <a:t>subsequently, they were greased -  before preparation (combing or carding), spinning, and weaving:   to protect these very fine delicate and scaly fibres</a:t>
            </a:r>
            <a:r>
              <a:rPr lang="en-US" dirty="0" smtClean="0">
                <a:sym typeface="Wingdings" pitchFamily="2" charset="2"/>
              </a:rPr>
              <a:t> from combs, cards  &amp; other textile tools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55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greasing is the true and crucial distinction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The coarser, straighter, stronger, longer-fibred wools were NOT so scoured</a:t>
            </a:r>
          </a:p>
          <a:p>
            <a:r>
              <a:rPr lang="en-US" dirty="0" smtClean="0"/>
              <a:t>- they thus retained their </a:t>
            </a:r>
            <a:r>
              <a:rPr lang="en-US" b="1" dirty="0" smtClean="0"/>
              <a:t>natural lanolin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which provided sufficient lubrication</a:t>
            </a:r>
            <a:r>
              <a:rPr lang="en-US" dirty="0" smtClean="0"/>
              <a:t> &amp; protection for these stronger, longer, straighter fibres in the processes of combing, spinning, weaving, etc.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hence these wools were left ‘dry’ </a:t>
            </a:r>
            <a:r>
              <a:rPr lang="en-US" dirty="0" smtClean="0"/>
              <a:t>(or only very lightly oiled before combing &amp; spinning)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39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</TotalTime>
  <Words>3617</Words>
  <Application>Microsoft Office PowerPoint</Application>
  <PresentationFormat>On-screen Show (4:3)</PresentationFormat>
  <Paragraphs>292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Office Theme</vt:lpstr>
      <vt:lpstr>1_Office Theme</vt:lpstr>
      <vt:lpstr>3_Office Theme</vt:lpstr>
      <vt:lpstr>6_Office Theme</vt:lpstr>
      <vt:lpstr>7_Office Theme</vt:lpstr>
      <vt:lpstr>2_Office Theme</vt:lpstr>
      <vt:lpstr>4_Office Theme</vt:lpstr>
      <vt:lpstr>5_Office Theme</vt:lpstr>
      <vt:lpstr>8_Office Theme</vt:lpstr>
      <vt:lpstr>9_Office Theme</vt:lpstr>
      <vt:lpstr>10_Office Theme</vt:lpstr>
      <vt:lpstr>11_Office Theme</vt:lpstr>
      <vt:lpstr>Worksheet</vt:lpstr>
      <vt:lpstr>Session 1508: DISTAFF I – Focus on Fibre</vt:lpstr>
      <vt:lpstr>Woollens, Worsteds, and (Hybrid) Serges </vt:lpstr>
      <vt:lpstr>Wool Fabrics &amp; Fibres: problems of comparative terminologies</vt:lpstr>
      <vt:lpstr>Early-Modern England’s Wool-Based Textiles: Old and New Draperies</vt:lpstr>
      <vt:lpstr>‘Duality’ of medieval England’s wool-based textiles</vt:lpstr>
      <vt:lpstr>Worsteds: according to Wikipedia  &amp; Answers.com</vt:lpstr>
      <vt:lpstr>The Continental medieval &amp; early modern wool-textile terminologies</vt:lpstr>
      <vt:lpstr>Why greasing is the true and crucial distinction (1)</vt:lpstr>
      <vt:lpstr>Why greasing is the true and crucial distinction (2)</vt:lpstr>
      <vt:lpstr>‘Greased’ Woollens and Fulling (1)</vt:lpstr>
      <vt:lpstr>‘Greased’ Woollens and Fulling (2)</vt:lpstr>
      <vt:lpstr>‘Greased’ Woollens and Fulling (3)</vt:lpstr>
      <vt:lpstr>‘Greased’ Woollens and Fulling (4)</vt:lpstr>
      <vt:lpstr>‘Greased’ Woollens and Fulling (5)</vt:lpstr>
      <vt:lpstr>PowerPoint Presentation</vt:lpstr>
      <vt:lpstr>Worsteds vs Woollens (1)</vt:lpstr>
      <vt:lpstr>Worsteds vs Woollens (2)</vt:lpstr>
      <vt:lpstr>Worsteds vs Woollens (3)</vt:lpstr>
      <vt:lpstr>Worsteds vs Woollens (4)</vt:lpstr>
      <vt:lpstr>PowerPoint Presentation</vt:lpstr>
      <vt:lpstr>PowerPoint Presentation</vt:lpstr>
      <vt:lpstr>Coleman on Origin of the ‘New Draperies’: terminological confusion 1</vt:lpstr>
      <vt:lpstr>Coleman on Origin of the ‘New Draperies’: terminological confusion 2</vt:lpstr>
      <vt:lpstr>Solution to the Coleman Conundrum: the medieval evolution of spinning (1)</vt:lpstr>
      <vt:lpstr>Medieval Evolution of Spinning (2)</vt:lpstr>
      <vt:lpstr>Medieval Spinning: Drop-Spindle</vt:lpstr>
      <vt:lpstr>Medieval spinning, carding, combing</vt:lpstr>
      <vt:lpstr>PowerPoint Presentation</vt:lpstr>
      <vt:lpstr>Medieval wheel-spinning at home</vt:lpstr>
      <vt:lpstr>Medieval Evolution of Spinning (3)</vt:lpstr>
      <vt:lpstr>PowerPoint Presentation</vt:lpstr>
      <vt:lpstr>Medieval Horizontal Loom: with foot-powered treadles</vt:lpstr>
      <vt:lpstr>PowerPoint Presentation</vt:lpstr>
      <vt:lpstr>Medieval Evolution of Spinning (4)</vt:lpstr>
      <vt:lpstr>PowerPoint Presentation</vt:lpstr>
      <vt:lpstr>Medieval Evolution of Spinning (5)</vt:lpstr>
      <vt:lpstr>Medieval Evolution of Spinning (6)</vt:lpstr>
      <vt:lpstr>PowerPoint Presentation</vt:lpstr>
      <vt:lpstr>Opposing Views 1 </vt:lpstr>
      <vt:lpstr>Opposing Views 2</vt:lpstr>
      <vt:lpstr>Baines: demonstration of spinning woollen yarn with the Flyer Wheel</vt:lpstr>
      <vt:lpstr>Old &amp; New Draperies Revisited: 1</vt:lpstr>
      <vt:lpstr>Old &amp; New Draperies Revisited: 2</vt:lpstr>
      <vt:lpstr>Old &amp; New Draperies Revisited: 3</vt:lpstr>
      <vt:lpstr>Tables on Woollens, Worsteds, and Hybrid Serges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No. of Master Mason’s Daily Wages (Florence) to buy 1 cloth, 1390 - 1436</vt:lpstr>
      <vt:lpstr>PowerPoint Presentation</vt:lpstr>
      <vt:lpstr>No. of  Daily Wages (Antwerp master mason) to buy 12 sq. metres of cloth: 1538-1544</vt:lpstr>
      <vt:lpstr>PowerPoint Presentation</vt:lpstr>
      <vt:lpstr>PowerPoint Presentation</vt:lpstr>
      <vt:lpstr>CONCLUSIONS</vt:lpstr>
      <vt:lpstr>PowerPoint Presentation</vt:lpstr>
      <vt:lpstr>PowerPoint Presentation</vt:lpstr>
      <vt:lpstr>Memling: Adoration of the Magi</vt:lpstr>
      <vt:lpstr>Memling, Madonna &amp; Child (1490)</vt:lpstr>
      <vt:lpstr>PowerPoint Presentation</vt:lpstr>
      <vt:lpstr>PowerPoint Presentation</vt:lpstr>
      <vt:lpstr>PowerPoint Presentation</vt:lpstr>
      <vt:lpstr>PowerPoint Presentation</vt:lpstr>
      <vt:lpstr>A Thousand-Year (&amp; more) Survey of Wool-Based Textiles</vt:lpstr>
      <vt:lpstr>PowerPoint Presentation</vt:lpstr>
      <vt:lpstr>PowerPoint Presentation</vt:lpstr>
      <vt:lpstr>PowerPoint Presentation</vt:lpstr>
      <vt:lpstr>Livre des Mestiers: on Spinning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Woollens, Worsteds, and Serges (Stuffs)</dc:title>
  <dc:creator>John Munro</dc:creator>
  <cp:lastModifiedBy>John Munro</cp:lastModifiedBy>
  <cp:revision>130</cp:revision>
  <dcterms:created xsi:type="dcterms:W3CDTF">2013-05-17T19:41:26Z</dcterms:created>
  <dcterms:modified xsi:type="dcterms:W3CDTF">2013-07-22T20:56:16Z</dcterms:modified>
</cp:coreProperties>
</file>