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85" r:id="rId3"/>
    <p:sldId id="257" r:id="rId4"/>
    <p:sldId id="258" r:id="rId5"/>
    <p:sldId id="259" r:id="rId6"/>
    <p:sldId id="286" r:id="rId7"/>
    <p:sldId id="260" r:id="rId8"/>
    <p:sldId id="262" r:id="rId9"/>
    <p:sldId id="287" r:id="rId10"/>
    <p:sldId id="263" r:id="rId11"/>
    <p:sldId id="264" r:id="rId12"/>
    <p:sldId id="265" r:id="rId13"/>
    <p:sldId id="261" r:id="rId14"/>
    <p:sldId id="266" r:id="rId15"/>
    <p:sldId id="288" r:id="rId16"/>
    <p:sldId id="273" r:id="rId17"/>
    <p:sldId id="267" r:id="rId18"/>
    <p:sldId id="268" r:id="rId19"/>
    <p:sldId id="289" r:id="rId20"/>
    <p:sldId id="269" r:id="rId21"/>
    <p:sldId id="270" r:id="rId22"/>
    <p:sldId id="290" r:id="rId23"/>
    <p:sldId id="271" r:id="rId24"/>
    <p:sldId id="291" r:id="rId25"/>
    <p:sldId id="272" r:id="rId26"/>
    <p:sldId id="292" r:id="rId27"/>
    <p:sldId id="274" r:id="rId28"/>
    <p:sldId id="275" r:id="rId29"/>
    <p:sldId id="293" r:id="rId30"/>
    <p:sldId id="276" r:id="rId31"/>
    <p:sldId id="306" r:id="rId32"/>
    <p:sldId id="294" r:id="rId33"/>
    <p:sldId id="277" r:id="rId34"/>
    <p:sldId id="295" r:id="rId35"/>
    <p:sldId id="278" r:id="rId36"/>
    <p:sldId id="296" r:id="rId37"/>
    <p:sldId id="297" r:id="rId38"/>
    <p:sldId id="298" r:id="rId39"/>
    <p:sldId id="299" r:id="rId40"/>
    <p:sldId id="300" r:id="rId41"/>
    <p:sldId id="281" r:id="rId42"/>
    <p:sldId id="283" r:id="rId43"/>
    <p:sldId id="284" r:id="rId44"/>
    <p:sldId id="305" r:id="rId45"/>
    <p:sldId id="301" r:id="rId46"/>
    <p:sldId id="303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1AD72-DDE5-481A-8173-4F1353746216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ED3679-80F5-4FCF-85E2-5F7EAA12AB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44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89EA2E-7637-4666-BB3E-228A8A8E1B4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FB005-B851-4FE0-90A6-45806A3FA61B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89504-CF1A-42DA-8090-8EDF14448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63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CF5A1-85B5-4C10-AEE1-FAB0A2DE77B9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4A07-2717-43DD-AB2A-0A8AED46AF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0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236B-EFC1-44CB-853A-DE462FBBC604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1DD52-0F3B-4F94-BE4C-0585B02BB0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0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C2EBD-40BB-46C0-BFE8-7C8E71ED879B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1569-88DD-478D-A3C2-8086D1428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8EB27-BFD1-4C2F-A78F-25C6FBAF822A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04414-B4D6-491E-B3C6-0A9940FDBB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CEA36-E8E3-4AEE-A939-EBF7A46F6970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04D5-6333-4C15-B3CC-DBF3C208C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0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84B7-190A-4F0B-A219-D2DD01281B16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235DE-9F00-4D9E-866B-10B2BF2BB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59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69A8-EBCE-4E28-970C-52FF3244D94A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52F3C-EF42-4AE4-AE6F-3FED27D55D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14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DC019-5640-41EE-982F-D590B8A0DACB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6747D-12E4-4E57-B216-80E1712851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4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B5AA3-AAE8-42C7-AA1E-77BF65E52B93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8E4A-4FDB-4F88-AEAD-C5B9D88D3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1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F33F-CDB4-4F83-8F4F-D4C5420C77DF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93648-1C89-40F4-9C45-692C367269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3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1EAF3D-EC72-41B1-8420-EBB6474D4C3F}" type="datetimeFigureOut">
              <a:rPr lang="en-US"/>
              <a:pPr>
                <a:defRPr/>
              </a:pPr>
              <a:t>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B1AE9B-DF07-4868-8452-F94BA1F6FC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079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Usury and Calvinism in Protestant England from the Sixteenth Century to the Industrial Revolution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B0F0"/>
                </a:solidFill>
              </a:rPr>
              <a:t>John Munro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B0F0"/>
                </a:solidFill>
              </a:rPr>
              <a:t>University of Toronto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B0F0"/>
                </a:solidFill>
              </a:rPr>
              <a:t>4 February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canonical extrinsic titles: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loopholes?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In accordance with principles of commutative justice</a:t>
            </a:r>
            <a:r>
              <a:rPr lang="en-US" b="1" dirty="0" smtClean="0">
                <a:solidFill>
                  <a:srgbClr val="00B0F0"/>
                </a:solidFill>
              </a:rPr>
              <a:t>,</a:t>
            </a:r>
            <a:r>
              <a:rPr lang="en-US" dirty="0" smtClean="0"/>
              <a:t> canon lawyers  permitted the lender to claim compensation if he suffered </a:t>
            </a:r>
            <a:r>
              <a:rPr lang="en-US" i="1" dirty="0" smtClean="0"/>
              <a:t>subsequent</a:t>
            </a:r>
            <a:r>
              <a:rPr lang="en-US" dirty="0" smtClean="0"/>
              <a:t> loss because of his loans: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a) </a:t>
            </a:r>
            <a:r>
              <a:rPr lang="en-US" b="1" i="1" dirty="0" smtClean="0">
                <a:solidFill>
                  <a:srgbClr val="C00000"/>
                </a:solidFill>
              </a:rPr>
              <a:t>Mora</a:t>
            </a:r>
            <a:r>
              <a:rPr lang="en-US" b="1" dirty="0" smtClean="0">
                <a:solidFill>
                  <a:srgbClr val="C00000"/>
                </a:solidFill>
              </a:rPr>
              <a:t>, or </a:t>
            </a:r>
            <a:r>
              <a:rPr lang="en-US" b="1" i="1" dirty="0" smtClean="0">
                <a:solidFill>
                  <a:srgbClr val="C00000"/>
                </a:solidFill>
              </a:rPr>
              <a:t>Poena detentori</a:t>
            </a:r>
            <a:r>
              <a:rPr lang="en-US" dirty="0" smtClean="0"/>
              <a:t>: fines for late payment, beyond stipulated redemption date.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b) </a:t>
            </a:r>
            <a:r>
              <a:rPr lang="en-US" b="1" i="1" dirty="0" smtClean="0">
                <a:solidFill>
                  <a:srgbClr val="C00000"/>
                </a:solidFill>
              </a:rPr>
              <a:t>Damnum emergens</a:t>
            </a:r>
            <a:r>
              <a:rPr lang="en-US" dirty="0" smtClean="0"/>
              <a:t>: compensation for the lender’s unanticipated capital losses suffered  from fire, theft, war, storms, etc., but </a:t>
            </a:r>
            <a:r>
              <a:rPr lang="en-US" b="1" dirty="0" smtClean="0"/>
              <a:t>only  after</a:t>
            </a:r>
            <a:r>
              <a:rPr lang="en-US" dirty="0" smtClean="0"/>
              <a:t> having made the loan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i="1" dirty="0" smtClean="0">
                <a:solidFill>
                  <a:srgbClr val="C00000"/>
                </a:solidFill>
              </a:rPr>
              <a:t>Lucrum cessans:</a:t>
            </a:r>
            <a:r>
              <a:rPr lang="en-US" i="1" dirty="0" smtClean="0"/>
              <a:t> </a:t>
            </a:r>
            <a:r>
              <a:rPr lang="en-US" b="1" dirty="0" smtClean="0"/>
              <a:t>a rejected title</a:t>
            </a:r>
            <a:r>
              <a:rPr lang="en-US" dirty="0" smtClean="0"/>
              <a:t> (before 16</a:t>
            </a:r>
            <a:r>
              <a:rPr lang="en-US" baseline="30000" dirty="0" smtClean="0"/>
              <a:t>th</a:t>
            </a:r>
            <a:r>
              <a:rPr lang="en-US" dirty="0" smtClean="0"/>
              <a:t> cent)</a:t>
            </a:r>
            <a:endParaRPr lang="en-US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B0F0"/>
                </a:solidFill>
              </a:rPr>
              <a:t>- </a:t>
            </a:r>
            <a:r>
              <a:rPr lang="en-US" b="1" dirty="0" smtClean="0">
                <a:solidFill>
                  <a:srgbClr val="7030A0"/>
                </a:solidFill>
              </a:rPr>
              <a:t>a lender’s opportunity cost</a:t>
            </a:r>
            <a:r>
              <a:rPr lang="en-US" dirty="0" smtClean="0"/>
              <a:t>: in not being able to invest those funds licitly in a rent- or profit-producing asset.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rgbClr val="7030A0"/>
                </a:solidFill>
              </a:rPr>
              <a:t>almost all Scholastics and Protestant Reformers rejected this title</a:t>
            </a:r>
            <a:r>
              <a:rPr lang="en-US" dirty="0" smtClean="0"/>
              <a:t>, because it would mean </a:t>
            </a:r>
            <a:r>
              <a:rPr lang="en-US" b="1" dirty="0" smtClean="0"/>
              <a:t>pre-determined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Refutation of the Usury Myths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C00000"/>
                </a:solidFill>
              </a:rPr>
              <a:t>Abhorrence of usury was not just Christian</a:t>
            </a:r>
            <a:r>
              <a:rPr lang="en-US" b="1" dirty="0" smtClean="0">
                <a:solidFill>
                  <a:srgbClr val="00B0F0"/>
                </a:solidFill>
              </a:rPr>
              <a:t>: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predated Christianity, and found in much of the non-Christian world to modern times: especially in </a:t>
            </a:r>
            <a:r>
              <a:rPr lang="en-US" b="1" dirty="0" smtClean="0"/>
              <a:t>Islamic </a:t>
            </a:r>
            <a:r>
              <a:rPr lang="en-US" b="1" dirty="0" smtClean="0"/>
              <a:t>societies (rib</a:t>
            </a:r>
            <a:r>
              <a:rPr lang="en-US" b="1" dirty="0" smtClean="0">
                <a:sym typeface="WP MultinationalA Roman"/>
              </a:rPr>
              <a:t>)</a:t>
            </a: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C00000"/>
                </a:solidFill>
              </a:rPr>
              <a:t>Usury applied to all </a:t>
            </a:r>
            <a:r>
              <a:rPr lang="en-US" b="1" dirty="0" smtClean="0">
                <a:solidFill>
                  <a:srgbClr val="C00000"/>
                </a:solidFill>
              </a:rPr>
              <a:t>loans: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not just charitable loans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(3) </a:t>
            </a:r>
            <a:r>
              <a:rPr lang="en-US" b="1" dirty="0" smtClean="0">
                <a:solidFill>
                  <a:srgbClr val="C00000"/>
                </a:solidFill>
              </a:rPr>
              <a:t>Usury did not mean extortionate interest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b="1" dirty="0" smtClean="0">
                <a:solidFill>
                  <a:srgbClr val="C00000"/>
                </a:solidFill>
              </a:rPr>
              <a:t>but </a:t>
            </a:r>
            <a:r>
              <a:rPr lang="en-US" b="1" dirty="0" smtClean="0">
                <a:solidFill>
                  <a:srgbClr val="C00000"/>
                </a:solidFill>
              </a:rPr>
              <a:t>all/any </a:t>
            </a:r>
            <a:r>
              <a:rPr lang="en-US" b="1" dirty="0" smtClean="0">
                <a:solidFill>
                  <a:srgbClr val="C00000"/>
                </a:solidFill>
              </a:rPr>
              <a:t>interest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anything beyond the principal of a loan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(4) </a:t>
            </a:r>
            <a:r>
              <a:rPr lang="en-US" b="1" dirty="0" smtClean="0">
                <a:solidFill>
                  <a:srgbClr val="C00000"/>
                </a:solidFill>
              </a:rPr>
              <a:t>The  Extrinsic Titles in canon law were not ‘loopholes’</a:t>
            </a:r>
            <a:r>
              <a:rPr lang="en-US" dirty="0" smtClean="0"/>
              <a:t>: but legitimate claims to compensation for a lender’s loss that took place </a:t>
            </a:r>
            <a:r>
              <a:rPr lang="en-US" b="1" dirty="0" smtClean="0"/>
              <a:t>only after the loan was in effect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(5) </a:t>
            </a:r>
            <a:r>
              <a:rPr lang="en-US" b="1" dirty="0" smtClean="0">
                <a:solidFill>
                  <a:srgbClr val="C00000"/>
                </a:solidFill>
              </a:rPr>
              <a:t>Irrelevant that prosecutions were chiefly for ‘flagrant usurers’ and that interest was easily hidden in a loan</a:t>
            </a:r>
            <a:r>
              <a:rPr lang="en-US" dirty="0" smtClean="0"/>
              <a:t>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usury could never be hidden from God</a:t>
            </a:r>
            <a:r>
              <a:rPr lang="en-US" dirty="0" smtClean="0"/>
              <a:t> (in a society with few atheists -- few who did not fear fires of Hell)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costs of the usury doctrine: high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Lawrence Stone, </a:t>
            </a:r>
            <a:r>
              <a:rPr lang="en-US" b="1" i="1" dirty="0" smtClean="0">
                <a:solidFill>
                  <a:srgbClr val="0070C0"/>
                </a:solidFill>
              </a:rPr>
              <a:t>The Crisis of the Aristocracy, 1558-1641</a:t>
            </a:r>
            <a:r>
              <a:rPr lang="en-US" dirty="0" smtClean="0"/>
              <a:t> (Oxford, 1965): on Elizabethan &amp; Stuart England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en-US" b="1" dirty="0" smtClean="0"/>
              <a:t>Money will never become freely or cheaply available in a society which nourishes a strong moral prejudice against the taking of any interest at all</a:t>
            </a:r>
            <a:r>
              <a:rPr lang="en-US" dirty="0" smtClean="0"/>
              <a:t> – as distinct from objections to the taking of extortionate interest.’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en-US" b="1" dirty="0" smtClean="0"/>
              <a:t>If usury on any terms, however reasonable, is thought to be a discreditable business, men will tend to shun it</a:t>
            </a:r>
            <a:r>
              <a:rPr lang="en-US" dirty="0" smtClean="0"/>
              <a:t>, and the few who practise it will demand a high return for being generally regarded as moral lepers.’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[</a:t>
            </a:r>
            <a:r>
              <a:rPr lang="en-US" b="1" dirty="0" smtClean="0">
                <a:solidFill>
                  <a:srgbClr val="0070C0"/>
                </a:solidFill>
              </a:rPr>
              <a:t>Also</a:t>
            </a:r>
            <a:r>
              <a:rPr lang="en-US" dirty="0" smtClean="0"/>
              <a:t>: risks of prosecution for defaulting debtors]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early Protestant Reformers: the usury doctrine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Both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Kerridge, Jones, Tawney,</a:t>
            </a:r>
            <a:r>
              <a:rPr lang="en-US" dirty="0" smtClean="0"/>
              <a:t> etc., were largely correct in asserting that the Protestant Reformers fully endorsed the Scholastic views:  e.g., Luther, Melanchthon, Zwingli [read the texts in the paper]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Tawney:</a:t>
            </a:r>
            <a:r>
              <a:rPr lang="en-US" dirty="0" smtClean="0"/>
              <a:t> that Protestant preachers were unceasing in condemning the ‘soul-corrupting’ taint of usury up the Civil War &amp; Commonwealth era (1642-60).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(3) </a:t>
            </a:r>
            <a:r>
              <a:rPr lang="en-US" b="1" dirty="0" smtClean="0">
                <a:solidFill>
                  <a:srgbClr val="0070C0"/>
                </a:solidFill>
              </a:rPr>
              <a:t>Jean Calvin (1509-64)</a:t>
            </a:r>
            <a:r>
              <a:rPr lang="en-US" dirty="0" smtClean="0"/>
              <a:t>: </a:t>
            </a:r>
            <a:r>
              <a:rPr lang="en-US" i="1" dirty="0" smtClean="0"/>
              <a:t>Institutes of the Christian Religion</a:t>
            </a:r>
            <a:r>
              <a:rPr lang="en-US" dirty="0" smtClean="0"/>
              <a:t> (1536):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- </a:t>
            </a:r>
            <a:r>
              <a:rPr lang="en-US" b="1" dirty="0" smtClean="0">
                <a:solidFill>
                  <a:srgbClr val="C00000"/>
                </a:solidFill>
              </a:rPr>
              <a:t>Kerridge:</a:t>
            </a:r>
            <a:r>
              <a:rPr lang="en-US" dirty="0" smtClean="0"/>
              <a:t> ‘Calvin had little to say that was both new and significant’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- </a:t>
            </a:r>
            <a:r>
              <a:rPr lang="en-US" b="1" dirty="0" smtClean="0">
                <a:solidFill>
                  <a:srgbClr val="C00000"/>
                </a:solidFill>
              </a:rPr>
              <a:t>completely untrue</a:t>
            </a:r>
            <a:r>
              <a:rPr lang="en-US" dirty="0" smtClean="0"/>
              <a:t>: Calvin was a major innovator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Calvin on usury 1: ambiguities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Calvin DID permit interest payments, but only on commercial loans:</a:t>
            </a:r>
            <a:r>
              <a:rPr lang="en-US" dirty="0" smtClean="0"/>
              <a:t> ‘I do not consider that usury be forbidden amongst us, except that it be repugnant to justice and charity’.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Restrictive conditions: on charging interest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a) that usury never be demanded on any charitable loans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b) that the borrower </a:t>
            </a:r>
            <a:r>
              <a:rPr lang="en-US" dirty="0" smtClean="0"/>
              <a:t>must gain </a:t>
            </a:r>
            <a:r>
              <a:rPr lang="en-US" dirty="0" smtClean="0"/>
              <a:t>as much as the lender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c) that lending be to the greater good of the Commonwealth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d) that interest rates not exceed any maximum rates established by civil </a:t>
            </a:r>
            <a:r>
              <a:rPr lang="en-US" dirty="0" smtClean="0"/>
              <a:t>society (in 16</a:t>
            </a:r>
            <a:r>
              <a:rPr lang="en-US" baseline="30000" dirty="0" smtClean="0"/>
              <a:t>th</a:t>
            </a:r>
            <a:r>
              <a:rPr lang="en-US" dirty="0" smtClean="0"/>
              <a:t> century: see later)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Calvin on usury 2: ambiguities	</a:t>
            </a:r>
            <a:endParaRPr lang="en-CA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3) </a:t>
            </a:r>
            <a:r>
              <a:rPr lang="en-US" b="1" smtClean="0">
                <a:solidFill>
                  <a:srgbClr val="0070C0"/>
                </a:solidFill>
              </a:rPr>
              <a:t>Ambiguity in</a:t>
            </a:r>
            <a:r>
              <a:rPr lang="en-US" smtClean="0"/>
              <a:t> </a:t>
            </a:r>
            <a:r>
              <a:rPr lang="en-US" b="1" i="1" smtClean="0">
                <a:solidFill>
                  <a:srgbClr val="0070C0"/>
                </a:solidFill>
              </a:rPr>
              <a:t>Institutes </a:t>
            </a:r>
            <a:r>
              <a:rPr lang="en-US" b="1" smtClean="0">
                <a:solidFill>
                  <a:srgbClr val="0070C0"/>
                </a:solidFill>
              </a:rPr>
              <a:t>(1536)</a:t>
            </a:r>
            <a:r>
              <a:rPr lang="en-US" b="1" i="1" smtClean="0">
                <a:solidFill>
                  <a:srgbClr val="0070C0"/>
                </a:solidFill>
              </a:rPr>
              <a:t>:</a:t>
            </a:r>
            <a:r>
              <a:rPr lang="en-US" smtClean="0"/>
              <a:t> ‘it is a very rare thing for a man to be honest and at the same time a usurer’; </a:t>
            </a:r>
          </a:p>
          <a:p>
            <a:pPr eaLnBrk="1" hangingPunct="1"/>
            <a:r>
              <a:rPr lang="en-US" smtClean="0"/>
              <a:t>-  Calvin advocated expulsion of all habitual usurers from the Church</a:t>
            </a:r>
          </a:p>
          <a:p>
            <a:pPr eaLnBrk="1" hangingPunct="1"/>
            <a:r>
              <a:rPr lang="en-US" smtClean="0"/>
              <a:t>4) </a:t>
            </a:r>
            <a:r>
              <a:rPr lang="en-US" b="1" smtClean="0">
                <a:solidFill>
                  <a:srgbClr val="0070C0"/>
                </a:solidFill>
              </a:rPr>
              <a:t>Roger Fenton (1612</a:t>
            </a:r>
            <a:r>
              <a:rPr lang="en-US" smtClean="0">
                <a:solidFill>
                  <a:srgbClr val="002060"/>
                </a:solidFill>
              </a:rPr>
              <a:t>), an English Puritan ‘Divine’ (preacher):</a:t>
            </a:r>
            <a:r>
              <a:rPr lang="en-US" smtClean="0"/>
              <a:t> ‘Calvin dealt with usury as the apothecarie doth with poyson’.</a:t>
            </a:r>
          </a:p>
          <a:p>
            <a:endParaRPr lang="en-CA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Jean Calvin (1509-64)</a:t>
            </a:r>
            <a:r>
              <a:rPr lang="en-US" smtClean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4925" y="1600200"/>
            <a:ext cx="3994150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16</a:t>
            </a:r>
            <a:r>
              <a:rPr lang="en-US" b="1" baseline="30000" dirty="0" smtClean="0">
                <a:solidFill>
                  <a:srgbClr val="FF0000"/>
                </a:solidFill>
              </a:rPr>
              <a:t>th-</a:t>
            </a:r>
            <a:r>
              <a:rPr lang="en-US" b="1" dirty="0" smtClean="0">
                <a:solidFill>
                  <a:srgbClr val="FF0000"/>
                </a:solidFill>
              </a:rPr>
              <a:t> century </a:t>
            </a:r>
            <a:r>
              <a:rPr lang="en-US" b="1" dirty="0" smtClean="0">
                <a:solidFill>
                  <a:srgbClr val="FF0000"/>
                </a:solidFill>
              </a:rPr>
              <a:t>legislation permitting interest payments: Calvin’s influence?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1) </a:t>
            </a:r>
            <a:r>
              <a:rPr lang="en-US" b="1" dirty="0" smtClean="0">
                <a:solidFill>
                  <a:srgbClr val="C00000"/>
                </a:solidFill>
              </a:rPr>
              <a:t>4 Oct. </a:t>
            </a:r>
            <a:r>
              <a:rPr lang="en-US" b="1" dirty="0" smtClean="0">
                <a:solidFill>
                  <a:srgbClr val="C00000"/>
                </a:solidFill>
              </a:rPr>
              <a:t>1540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r>
              <a:rPr lang="en-US" b="1" dirty="0" smtClean="0">
                <a:solidFill>
                  <a:srgbClr val="0070C0"/>
                </a:solidFill>
              </a:rPr>
              <a:t> Emperor Charles </a:t>
            </a:r>
            <a:r>
              <a:rPr lang="en-US" b="1" dirty="0" smtClean="0">
                <a:solidFill>
                  <a:srgbClr val="0070C0"/>
                </a:solidFill>
              </a:rPr>
              <a:t>V’s ordinance</a:t>
            </a:r>
            <a:r>
              <a:rPr lang="en-US" dirty="0" smtClean="0"/>
              <a:t> for the Habsburg Netherlands (Low Countries):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permitted interest payments, but </a:t>
            </a:r>
            <a:r>
              <a:rPr lang="en-US" b="1" dirty="0" smtClean="0"/>
              <a:t>only on</a:t>
            </a:r>
            <a:r>
              <a:rPr lang="en-US" dirty="0" smtClean="0"/>
              <a:t> </a:t>
            </a:r>
            <a:r>
              <a:rPr lang="en-US" b="1" dirty="0" smtClean="0"/>
              <a:t>commercial loans</a:t>
            </a:r>
            <a:r>
              <a:rPr lang="en-US" dirty="0" smtClean="0"/>
              <a:t>, up to 12%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anything beyond that was usury (</a:t>
            </a:r>
            <a:r>
              <a:rPr lang="en-US" i="1" dirty="0" smtClean="0"/>
              <a:t>woekerie</a:t>
            </a:r>
            <a:r>
              <a:rPr lang="en-US" dirty="0" smtClean="0"/>
              <a:t>; Ger: </a:t>
            </a:r>
            <a:r>
              <a:rPr lang="en-US" i="1" dirty="0" smtClean="0"/>
              <a:t>Wucher</a:t>
            </a:r>
            <a:r>
              <a:rPr lang="en-US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2) </a:t>
            </a:r>
            <a:r>
              <a:rPr lang="en-US" b="1" dirty="0" smtClean="0">
                <a:solidFill>
                  <a:srgbClr val="C00000"/>
                </a:solidFill>
              </a:rPr>
              <a:t>1545: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Parliament </a:t>
            </a:r>
            <a:r>
              <a:rPr lang="en-US" b="1" dirty="0" smtClean="0">
                <a:solidFill>
                  <a:srgbClr val="0070C0"/>
                </a:solidFill>
              </a:rPr>
              <a:t>of Henry VIII</a:t>
            </a:r>
            <a:r>
              <a:rPr lang="en-US" dirty="0" smtClean="0"/>
              <a:t>: permitted interest payments on </a:t>
            </a:r>
            <a:r>
              <a:rPr lang="en-US" b="1" dirty="0" smtClean="0"/>
              <a:t>all</a:t>
            </a:r>
            <a:r>
              <a:rPr lang="en-US" dirty="0" smtClean="0"/>
              <a:t> loans up to 10% </a:t>
            </a:r>
            <a:r>
              <a:rPr lang="en-US" dirty="0" smtClean="0">
                <a:sym typeface="Wingdings" pitchFamily="2" charset="2"/>
              </a:rPr>
              <a:t> usury  was above 10%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3) </a:t>
            </a:r>
            <a:r>
              <a:rPr lang="en-US" b="1" dirty="0" smtClean="0">
                <a:solidFill>
                  <a:srgbClr val="C00000"/>
                </a:solidFill>
              </a:rPr>
              <a:t>1552</a:t>
            </a:r>
            <a:r>
              <a:rPr lang="en-US" b="1" dirty="0" smtClean="0">
                <a:solidFill>
                  <a:srgbClr val="0070C0"/>
                </a:solidFill>
              </a:rPr>
              <a:t>: Parliament of Edward VI</a:t>
            </a:r>
            <a:r>
              <a:rPr lang="en-US" dirty="0" smtClean="0"/>
              <a:t> (with radical Protestants) revoked this statute: ‘Forasmuche as Usurie is by the worde of God utterly prohibited, as a vyce moste odyous and </a:t>
            </a:r>
            <a:r>
              <a:rPr lang="en-US" dirty="0" err="1" smtClean="0"/>
              <a:t>destestable</a:t>
            </a:r>
            <a:r>
              <a:rPr lang="en-US" dirty="0" smtClean="0"/>
              <a:t>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4) </a:t>
            </a:r>
            <a:r>
              <a:rPr lang="en-US" b="1" dirty="0">
                <a:solidFill>
                  <a:srgbClr val="C00000"/>
                </a:solidFill>
              </a:rPr>
              <a:t>1571</a:t>
            </a:r>
            <a:r>
              <a:rPr lang="en-US" b="1" dirty="0">
                <a:solidFill>
                  <a:srgbClr val="0070C0"/>
                </a:solidFill>
              </a:rPr>
              <a:t>: Parliament of Elizabeth I</a:t>
            </a:r>
            <a:r>
              <a:rPr lang="en-US" dirty="0"/>
              <a:t>: restored her father’s statute, with the same 10% limitation on interest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Subsequent reduction in maximum English interest rates	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10% limit in the 1571 statute, as in Henry VIII’s law</a:t>
            </a:r>
            <a:r>
              <a:rPr lang="en-US" dirty="0" smtClean="0"/>
              <a:t>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taken as both the </a:t>
            </a:r>
            <a:r>
              <a:rPr lang="en-US" b="1" dirty="0" smtClean="0"/>
              <a:t>minimum &amp; maximum</a:t>
            </a:r>
            <a:r>
              <a:rPr lang="en-US" dirty="0" smtClean="0"/>
              <a:t> interest rate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– </a:t>
            </a:r>
            <a:r>
              <a:rPr lang="en-US" b="1" dirty="0" smtClean="0">
                <a:solidFill>
                  <a:srgbClr val="C00000"/>
                </a:solidFill>
              </a:rPr>
              <a:t>1571 statute</a:t>
            </a:r>
            <a:r>
              <a:rPr lang="en-US" dirty="0" smtClean="0"/>
              <a:t> implies that Edward VI’s 1552 anti-usury statute, prohibiting all usury, had led to higher interest rates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Early 17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century: Parliamentarians and merchants petitioned for  lower maximum interest rates,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- in order to foster commerce and agriculture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 arguments were all economic, no longer religious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Subsequent reduction in maximum English interest rates	2</a:t>
            </a:r>
            <a:endParaRPr lang="en-CA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(3) </a:t>
            </a:r>
            <a:r>
              <a:rPr lang="en-US" b="1" smtClean="0">
                <a:solidFill>
                  <a:srgbClr val="0070C0"/>
                </a:solidFill>
              </a:rPr>
              <a:t>Parliament: subsequent reductions in maximum interest rates:</a:t>
            </a:r>
          </a:p>
          <a:p>
            <a:pPr eaLnBrk="1" hangingPunct="1"/>
            <a:r>
              <a:rPr lang="en-US" smtClean="0"/>
              <a:t>- </a:t>
            </a:r>
            <a:r>
              <a:rPr lang="en-US" b="1" smtClean="0">
                <a:solidFill>
                  <a:srgbClr val="C00000"/>
                </a:solidFill>
              </a:rPr>
              <a:t>1624</a:t>
            </a:r>
            <a:r>
              <a:rPr lang="en-US" smtClean="0">
                <a:solidFill>
                  <a:srgbClr val="C00000"/>
                </a:solidFill>
              </a:rPr>
              <a:t>:</a:t>
            </a:r>
            <a:r>
              <a:rPr lang="en-US" smtClean="0"/>
              <a:t> to 8% (James I)</a:t>
            </a:r>
          </a:p>
          <a:p>
            <a:pPr eaLnBrk="1" hangingPunct="1"/>
            <a:r>
              <a:rPr lang="en-US" smtClean="0"/>
              <a:t>- </a:t>
            </a:r>
            <a:r>
              <a:rPr lang="en-US" b="1" smtClean="0">
                <a:solidFill>
                  <a:srgbClr val="C00000"/>
                </a:solidFill>
              </a:rPr>
              <a:t>1651</a:t>
            </a:r>
            <a:r>
              <a:rPr lang="en-US" smtClean="0"/>
              <a:t>: to 6% (Cromwell’s Protectorate); </a:t>
            </a:r>
          </a:p>
          <a:p>
            <a:pPr eaLnBrk="1" hangingPunct="1"/>
            <a:r>
              <a:rPr lang="en-US" smtClean="0"/>
              <a:t>- </a:t>
            </a:r>
            <a:r>
              <a:rPr lang="en-US" b="1" smtClean="0">
                <a:solidFill>
                  <a:srgbClr val="C00000"/>
                </a:solidFill>
              </a:rPr>
              <a:t>1660-61</a:t>
            </a:r>
            <a:r>
              <a:rPr lang="en-US" smtClean="0"/>
              <a:t>: ratified by Parliament of Charles II</a:t>
            </a:r>
          </a:p>
          <a:p>
            <a:pPr eaLnBrk="1" hangingPunct="1"/>
            <a:r>
              <a:rPr lang="en-US" smtClean="0"/>
              <a:t>- </a:t>
            </a:r>
            <a:r>
              <a:rPr lang="en-US" b="1" smtClean="0">
                <a:solidFill>
                  <a:srgbClr val="C00000"/>
                </a:solidFill>
              </a:rPr>
              <a:t>1713</a:t>
            </a:r>
            <a:r>
              <a:rPr lang="en-US" smtClean="0">
                <a:solidFill>
                  <a:srgbClr val="C00000"/>
                </a:solidFill>
              </a:rPr>
              <a:t>:</a:t>
            </a:r>
            <a:r>
              <a:rPr lang="en-US" smtClean="0"/>
              <a:t> to 5% (Anne): to 1853/54</a:t>
            </a:r>
          </a:p>
          <a:p>
            <a:pPr eaLnBrk="1" hangingPunct="1"/>
            <a:r>
              <a:rPr lang="en-US" smtClean="0"/>
              <a:t>(4)  </a:t>
            </a:r>
            <a:r>
              <a:rPr lang="en-US" b="1" smtClean="0">
                <a:solidFill>
                  <a:srgbClr val="C00000"/>
                </a:solidFill>
              </a:rPr>
              <a:t>1854</a:t>
            </a:r>
            <a:r>
              <a:rPr lang="en-US" smtClean="0"/>
              <a:t>: abolition of the usury laws by Parliament of Queen Victoria</a:t>
            </a:r>
          </a:p>
          <a:p>
            <a:endParaRPr lang="en-CA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Did Usury Ever Matter?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CA" b="1" dirty="0" smtClean="0">
                <a:solidFill>
                  <a:srgbClr val="0070C0"/>
                </a:solidFill>
              </a:rPr>
              <a:t>Usury ‘belongs less to economic history than to the history of ideas’.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Charles </a:t>
            </a:r>
            <a:r>
              <a:rPr lang="en-US" b="1" dirty="0" err="1" smtClean="0"/>
              <a:t>Kindleberger</a:t>
            </a:r>
            <a:r>
              <a:rPr lang="en-US" dirty="0" smtClean="0"/>
              <a:t>, </a:t>
            </a:r>
            <a:r>
              <a:rPr lang="en-CA" i="1" dirty="0" smtClean="0"/>
              <a:t>A Financial History of Western Europe </a:t>
            </a:r>
            <a:r>
              <a:rPr lang="en-CA" dirty="0" smtClean="0"/>
              <a:t>(London: 1984), p. 41.</a:t>
            </a:r>
          </a:p>
          <a:p>
            <a:r>
              <a:rPr lang="en-US" b="1" dirty="0" smtClean="0"/>
              <a:t>In my </a:t>
            </a:r>
            <a:r>
              <a:rPr lang="en-US" b="1" dirty="0" smtClean="0"/>
              <a:t>view, </a:t>
            </a:r>
            <a:r>
              <a:rPr lang="en-US" b="1" dirty="0" err="1" smtClean="0"/>
              <a:t>Kindleberger</a:t>
            </a:r>
            <a:r>
              <a:rPr lang="en-US" b="1" dirty="0" smtClean="0"/>
              <a:t> is dead wrong</a:t>
            </a:r>
            <a:r>
              <a:rPr lang="en-US" dirty="0" smtClean="0"/>
              <a:t>: usury has always ‘mattered’ in much or most of the world from ancient to modern times, both East and West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Economic Consequences of the Usury Legislation: 1540 - 1713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Significant reductions in market rates of interest – 16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to 18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century:</a:t>
            </a:r>
            <a:r>
              <a:rPr lang="en-US" dirty="0" smtClean="0"/>
              <a:t> evidence from the </a:t>
            </a:r>
            <a:r>
              <a:rPr lang="en-US" b="1" dirty="0" smtClean="0"/>
              <a:t>Low Countries &amp; England</a:t>
            </a:r>
            <a:r>
              <a:rPr lang="en-US" dirty="0" smtClean="0"/>
              <a:t>: from 30% to 8% to 5%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 reduced the costs of capital 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 greater commercial &amp; </a:t>
            </a:r>
            <a:r>
              <a:rPr lang="en-US" dirty="0" smtClean="0"/>
              <a:t>economic expansion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bills of exchange:</a:t>
            </a:r>
            <a:r>
              <a:rPr lang="en-US" dirty="0" smtClean="0"/>
              <a:t> </a:t>
            </a:r>
            <a:r>
              <a:rPr lang="en-US" dirty="0" smtClean="0"/>
              <a:t>introduction and spread of discounting </a:t>
            </a:r>
            <a:r>
              <a:rPr lang="en-US" dirty="0" smtClean="0">
                <a:sym typeface="Wingdings" pitchFamily="2" charset="2"/>
              </a:rPr>
              <a:t> negotiability (with endorsement)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(3) </a:t>
            </a:r>
            <a:r>
              <a:rPr lang="en-US" b="1" dirty="0" smtClean="0">
                <a:solidFill>
                  <a:srgbClr val="0070C0"/>
                </a:solidFill>
              </a:rPr>
              <a:t>Government finances:</a:t>
            </a:r>
            <a:r>
              <a:rPr lang="en-US" dirty="0" smtClean="0"/>
              <a:t> shift from </a:t>
            </a:r>
            <a:r>
              <a:rPr lang="en-US" b="1" dirty="0" smtClean="0"/>
              <a:t>loans</a:t>
            </a:r>
            <a:r>
              <a:rPr lang="en-US" dirty="0" smtClean="0"/>
              <a:t> (bonds)  to </a:t>
            </a:r>
            <a:r>
              <a:rPr lang="en-US" b="1" dirty="0" smtClean="0"/>
              <a:t>annuities</a:t>
            </a:r>
            <a:r>
              <a:rPr lang="en-US" dirty="0" smtClean="0"/>
              <a:t> (</a:t>
            </a:r>
            <a:r>
              <a:rPr lang="en-US" i="1" dirty="0" err="1" smtClean="0"/>
              <a:t>rentes</a:t>
            </a:r>
            <a:r>
              <a:rPr lang="en-US" dirty="0" smtClean="0"/>
              <a:t>) for public finances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Discounting Bills of Exchange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Medieval bills of exchange:</a:t>
            </a:r>
            <a:r>
              <a:rPr lang="en-US" dirty="0" smtClean="0"/>
              <a:t>  allowed merchants to include or ‘disguise’ interest charges within exchange rates-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BUT not usurious in eyes of Church</a:t>
            </a:r>
            <a:r>
              <a:rPr lang="en-US" dirty="0" smtClean="0"/>
              <a:t>:  not loans, but licit purchases of foreign bank balances, with uncertain returns (i.e., future rates on the </a:t>
            </a:r>
            <a:r>
              <a:rPr lang="en-US" i="1" dirty="0" smtClean="0"/>
              <a:t>recambium</a:t>
            </a:r>
            <a:r>
              <a:rPr lang="en-US" dirty="0" smtClean="0"/>
              <a:t> or return bills);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only </a:t>
            </a:r>
            <a:r>
              <a:rPr lang="en-US" b="1" dirty="0" smtClean="0">
                <a:solidFill>
                  <a:srgbClr val="C00000"/>
                </a:solidFill>
              </a:rPr>
              <a:t>‘dry exchange’  was usurious</a:t>
            </a:r>
            <a:r>
              <a:rPr lang="en-US" dirty="0" smtClean="0"/>
              <a:t>: fixing both rates at the outset, when both bills ‘drawn’ together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Discounting Bills of Exchange (2)</a:t>
            </a:r>
            <a:endParaRPr lang="en-CA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(2) </a:t>
            </a:r>
            <a:r>
              <a:rPr lang="en-US" b="1" smtClean="0">
                <a:solidFill>
                  <a:srgbClr val="0070C0"/>
                </a:solidFill>
              </a:rPr>
              <a:t>Medieval usury ban, however, made bills non-negotiable</a:t>
            </a:r>
            <a:r>
              <a:rPr lang="en-US" smtClean="0"/>
              <a:t>  </a:t>
            </a:r>
            <a:r>
              <a:rPr lang="en-US" smtClean="0">
                <a:sym typeface="Wingdings" pitchFamily="2" charset="2"/>
              </a:rPr>
              <a:t></a:t>
            </a:r>
            <a:r>
              <a:rPr lang="en-US" smtClean="0"/>
              <a:t> so that bills had to be held until maturity (though they could be transferred at maturity face-value)</a:t>
            </a:r>
          </a:p>
          <a:p>
            <a:pPr eaLnBrk="1" hangingPunct="1"/>
            <a:r>
              <a:rPr lang="en-US" smtClean="0"/>
              <a:t>(3) </a:t>
            </a:r>
            <a:r>
              <a:rPr lang="en-US" b="1" smtClean="0">
                <a:solidFill>
                  <a:srgbClr val="0070C0"/>
                </a:solidFill>
              </a:rPr>
              <a:t>Discounting: essence of negotiability:</a:t>
            </a:r>
            <a:r>
              <a:rPr lang="en-US" smtClean="0"/>
              <a:t> i.e., selling a bill for cash or goods before due date  and necessarily at a discount 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 - </a:t>
            </a:r>
            <a:r>
              <a:rPr lang="en-US" b="1" smtClean="0">
                <a:sym typeface="Wingdings" pitchFamily="2" charset="2"/>
              </a:rPr>
              <a:t>Discount</a:t>
            </a:r>
            <a:r>
              <a:rPr lang="en-US" smtClean="0">
                <a:sym typeface="Wingdings" pitchFamily="2" charset="2"/>
              </a:rPr>
              <a:t>  would have revealed implicit interest in the contract.</a:t>
            </a:r>
            <a:endParaRPr lang="en-US" smtClean="0"/>
          </a:p>
          <a:p>
            <a:endParaRPr lang="en-CA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Discounting Bills of Exchange (3)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(4) </a:t>
            </a:r>
            <a:r>
              <a:rPr lang="en-US" b="1" smtClean="0">
                <a:solidFill>
                  <a:srgbClr val="0070C0"/>
                </a:solidFill>
              </a:rPr>
              <a:t>Law merchant courts in England (</a:t>
            </a:r>
            <a:r>
              <a:rPr lang="en-US" b="1" smtClean="0">
                <a:solidFill>
                  <a:srgbClr val="C00000"/>
                </a:solidFill>
              </a:rPr>
              <a:t>1437</a:t>
            </a:r>
            <a:r>
              <a:rPr lang="en-US" b="1" smtClean="0">
                <a:solidFill>
                  <a:srgbClr val="0070C0"/>
                </a:solidFill>
              </a:rPr>
              <a:t>) and Low Countries (</a:t>
            </a:r>
            <a:r>
              <a:rPr lang="en-US" b="1" smtClean="0">
                <a:solidFill>
                  <a:srgbClr val="C00000"/>
                </a:solidFill>
              </a:rPr>
              <a:t>1506</a:t>
            </a:r>
            <a:r>
              <a:rPr lang="en-US" b="1" smtClean="0">
                <a:solidFill>
                  <a:srgbClr val="0070C0"/>
                </a:solidFill>
              </a:rPr>
              <a:t>) provided legal enforcement of payment claims</a:t>
            </a:r>
            <a:r>
              <a:rPr lang="en-US" smtClean="0"/>
              <a:t> for  third parties to whom negotiable bills had been transferred (as bearer or endorsed bills).</a:t>
            </a:r>
          </a:p>
          <a:p>
            <a:pPr eaLnBrk="1" hangingPunct="1"/>
            <a:r>
              <a:rPr lang="en-US" smtClean="0"/>
              <a:t>(5)  </a:t>
            </a:r>
            <a:r>
              <a:rPr lang="en-US" b="1" smtClean="0">
                <a:solidFill>
                  <a:srgbClr val="0070C0"/>
                </a:solidFill>
              </a:rPr>
              <a:t>Habsburg Netherlands</a:t>
            </a:r>
            <a:r>
              <a:rPr lang="en-US" smtClean="0"/>
              <a:t>: imperial edicts of </a:t>
            </a:r>
            <a:r>
              <a:rPr lang="en-US" b="1" smtClean="0">
                <a:solidFill>
                  <a:srgbClr val="C00000"/>
                </a:solidFill>
              </a:rPr>
              <a:t>1537, 1541</a:t>
            </a:r>
            <a:r>
              <a:rPr lang="en-US" smtClean="0"/>
              <a:t>: to protect same full legal rights of 3</a:t>
            </a:r>
            <a:r>
              <a:rPr lang="en-US" baseline="30000" smtClean="0"/>
              <a:t>rd</a:t>
            </a:r>
            <a:r>
              <a:rPr lang="en-US" smtClean="0"/>
              <a:t> parties throughout the Low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Discounting Bills of Exchange (4)</a:t>
            </a:r>
            <a:endParaRPr lang="en-CA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(6) </a:t>
            </a:r>
            <a:r>
              <a:rPr lang="en-US" b="1" smtClean="0">
                <a:solidFill>
                  <a:srgbClr val="0070C0"/>
                </a:solidFill>
              </a:rPr>
              <a:t>Introduction and spread of discounting</a:t>
            </a:r>
            <a:r>
              <a:rPr lang="en-US" smtClean="0"/>
              <a:t>, with </a:t>
            </a:r>
            <a:r>
              <a:rPr lang="en-US" b="1" smtClean="0"/>
              <a:t>full negotiability</a:t>
            </a:r>
            <a:r>
              <a:rPr lang="en-US" smtClean="0"/>
              <a:t>, via bearer bills or endorsement: from mid to late 16</a:t>
            </a:r>
            <a:r>
              <a:rPr lang="en-US" baseline="30000" smtClean="0"/>
              <a:t>th</a:t>
            </a:r>
            <a:r>
              <a:rPr lang="en-US" smtClean="0"/>
              <a:t> &amp; 17</a:t>
            </a:r>
            <a:r>
              <a:rPr lang="en-US" baseline="30000" smtClean="0"/>
              <a:t>th</a:t>
            </a:r>
            <a:r>
              <a:rPr lang="en-US" smtClean="0"/>
              <a:t> centuries.</a:t>
            </a:r>
          </a:p>
          <a:p>
            <a:pPr eaLnBrk="1" hangingPunct="1"/>
            <a:r>
              <a:rPr lang="en-US" smtClean="0"/>
              <a:t>(7) </a:t>
            </a:r>
            <a:r>
              <a:rPr lang="en-US" b="1" smtClean="0">
                <a:solidFill>
                  <a:srgbClr val="0070C0"/>
                </a:solidFill>
              </a:rPr>
              <a:t>Evidence from the Low Countries and England:</a:t>
            </a:r>
            <a:r>
              <a:rPr lang="en-US" smtClean="0"/>
              <a:t> that discounting &amp; endorsement spread and became widely accepted </a:t>
            </a:r>
            <a:r>
              <a:rPr lang="en-US" b="1" smtClean="0"/>
              <a:t>only after legislation had permitted interest payments</a:t>
            </a:r>
            <a:r>
              <a:rPr lang="en-US" smtClean="0"/>
              <a:t> (as noted before).</a:t>
            </a:r>
          </a:p>
          <a:p>
            <a:endParaRPr lang="en-CA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Discounting Bills of Exchange (5)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(8) </a:t>
            </a:r>
            <a:r>
              <a:rPr lang="en-US" b="1" dirty="0" smtClean="0">
                <a:solidFill>
                  <a:srgbClr val="0070C0"/>
                </a:solidFill>
              </a:rPr>
              <a:t>Importance of discounting for the British Industrial Revolution era: ca. 1760 - 1830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a) </a:t>
            </a:r>
            <a:r>
              <a:rPr lang="en-US" b="1" dirty="0" smtClean="0">
                <a:solidFill>
                  <a:srgbClr val="C00000"/>
                </a:solidFill>
              </a:rPr>
              <a:t>primary role of English &amp; Scottish banks</a:t>
            </a:r>
            <a:r>
              <a:rPr lang="en-US" dirty="0" smtClean="0"/>
              <a:t>: in discounting foreign, domestic (‘inland’) bills and promissory notes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b="1" dirty="0" smtClean="0">
                <a:sym typeface="Wingdings" pitchFamily="2" charset="2"/>
              </a:rPr>
              <a:t>provided most of the working capital needs of industry and commerce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b)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discounting ‘acceptance’ bills</a:t>
            </a:r>
            <a:r>
              <a:rPr lang="en-US" dirty="0" smtClean="0">
                <a:sym typeface="Wingdings" pitchFamily="2" charset="2"/>
              </a:rPr>
              <a:t> (name for bills of exchange  from the 17</a:t>
            </a:r>
            <a:r>
              <a:rPr lang="en-US" baseline="30000" dirty="0" smtClean="0">
                <a:sym typeface="Wingdings" pitchFamily="2" charset="2"/>
              </a:rPr>
              <a:t>th</a:t>
            </a:r>
            <a:r>
              <a:rPr lang="en-US" dirty="0" smtClean="0">
                <a:sym typeface="Wingdings" pitchFamily="2" charset="2"/>
              </a:rPr>
              <a:t> century): </a:t>
            </a:r>
            <a:r>
              <a:rPr lang="en-US" b="1" dirty="0" smtClean="0">
                <a:sym typeface="Wingdings" pitchFamily="2" charset="2"/>
              </a:rPr>
              <a:t>primary mechanism for financing foreign trade</a:t>
            </a:r>
            <a:r>
              <a:rPr lang="en-US" dirty="0" smtClean="0">
                <a:sym typeface="Wingdings" pitchFamily="2" charset="2"/>
              </a:rPr>
              <a:t> to the present day  key to global economic growth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328738"/>
          <a:ext cx="7696200" cy="4963097"/>
        </p:xfrm>
        <a:graphic>
          <a:graphicData uri="http://schemas.openxmlformats.org/drawingml/2006/table">
            <a:tbl>
              <a:tblPr/>
              <a:tblGrid>
                <a:gridCol w="3711575"/>
                <a:gridCol w="968375"/>
                <a:gridCol w="1519238"/>
                <a:gridCol w="1497012"/>
              </a:tblGrid>
              <a:tr h="404813"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Name of the Bank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Date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635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Founded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1900: Acceptances in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635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£ millions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1913: Acceptances in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635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£ millions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London Merchant Banks: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* German origin   + Dutch origin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++ US origin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Kleinwort, Sons &amp; Co.*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1796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13.6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J. Henry Schröder &amp; Co.*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1815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11.6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Baring Bros &amp; Co. Ltd.+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1763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6.6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Brown, Shipley &amp; Co.++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1805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n.d.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5.1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W. Brandt's Sons &amp; Co.*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1805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3.3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N.M. Rothschild &amp; Sons *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1798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C.J. Hambro &amp; Son*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1800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British Joint Stock Banks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London Country &amp; Westminster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1834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7.8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Union of London &amp; Smiths Bank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1839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3.1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5.8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Parr's Bank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London Joint Stock Bank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1836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Manchester &amp; Liverpool District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1829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1.7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2.7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Glyn, Mills, and Co.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1753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Continental Banks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Dresdner Bank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1872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6.1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14.4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Discontogesellschaft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1851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12.5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Crédit Lyonnais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1863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0.0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5.7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Russian Bank of Foreign Trade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1871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2.2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3.7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Credito Italiano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1870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n.d.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1.9</a:t>
                      </a:r>
                      <a:endParaRPr kumimoji="0" lang="en-CA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7767" name="Rectangle 1"/>
          <p:cNvSpPr>
            <a:spLocks noChangeArrowheads="1"/>
          </p:cNvSpPr>
          <p:nvPr/>
        </p:nvSpPr>
        <p:spPr bwMode="auto">
          <a:xfrm>
            <a:off x="914400" y="531813"/>
            <a:ext cx="7848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tabLst>
                <a:tab pos="1562100" algn="l"/>
              </a:tabLst>
            </a:pPr>
            <a:r>
              <a:rPr lang="en-CA" sz="1200" b="1">
                <a:latin typeface="Times New Roman" pitchFamily="18" charset="0"/>
                <a:cs typeface="Times New Roman" pitchFamily="18" charset="0"/>
              </a:rPr>
              <a:t>International Acceptance Banking by British and Continental Banks in 1900 and 1913</a:t>
            </a:r>
            <a:r>
              <a:rPr lang="en-CA" sz="600"/>
              <a:t> </a:t>
            </a:r>
            <a:r>
              <a:rPr lang="en-CA" sz="1200" b="1">
                <a:latin typeface="Times New Roman" pitchFamily="18" charset="0"/>
                <a:cs typeface="Times New Roman" pitchFamily="18" charset="0"/>
              </a:rPr>
              <a:t>in Millions of Pounds Sterling</a:t>
            </a:r>
            <a:endParaRPr lang="en-CA" sz="600"/>
          </a:p>
          <a:p>
            <a:pPr eaLnBrk="0" hangingPunct="0">
              <a:tabLst>
                <a:tab pos="1562100" algn="l"/>
              </a:tabLst>
            </a:pPr>
            <a:r>
              <a:rPr lang="en-CA" sz="1200" b="1">
                <a:latin typeface="Times New Roman" pitchFamily="18" charset="0"/>
                <a:cs typeface="Times New Roman" pitchFamily="18" charset="0"/>
              </a:rPr>
              <a:t>Source: </a:t>
            </a:r>
            <a:r>
              <a:rPr lang="en-CA" sz="1200">
                <a:latin typeface="Times New Roman" pitchFamily="18" charset="0"/>
                <a:cs typeface="Times New Roman" pitchFamily="18" charset="0"/>
              </a:rPr>
              <a:t>Stanley Chapman, </a:t>
            </a:r>
            <a:r>
              <a:rPr lang="en-CA" sz="1200" i="1">
                <a:latin typeface="Times New Roman" pitchFamily="18" charset="0"/>
                <a:cs typeface="Times New Roman" pitchFamily="18" charset="0"/>
              </a:rPr>
              <a:t>The Rise of Merchant Banking </a:t>
            </a:r>
            <a:r>
              <a:rPr lang="en-CA" sz="1200">
                <a:latin typeface="Times New Roman" pitchFamily="18" charset="0"/>
                <a:cs typeface="Times New Roman" pitchFamily="18" charset="0"/>
              </a:rPr>
              <a:t>(London, 1984), Table 7.2, p. 121.</a:t>
            </a:r>
            <a:endParaRPr lang="en-CA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‘Financial Revolution’: </a:t>
            </a:r>
            <a:r>
              <a:rPr lang="en-US" b="1" i="1" dirty="0" smtClean="0">
                <a:solidFill>
                  <a:srgbClr val="FF0000"/>
                </a:solidFill>
              </a:rPr>
              <a:t>Rentes</a:t>
            </a:r>
            <a:r>
              <a:rPr lang="en-US" b="1" dirty="0" smtClean="0">
                <a:solidFill>
                  <a:srgbClr val="FF0000"/>
                </a:solidFill>
              </a:rPr>
              <a:t> or annuities for state finances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1) </a:t>
            </a:r>
            <a:r>
              <a:rPr lang="en-US" b="1" dirty="0" smtClean="0">
                <a:solidFill>
                  <a:srgbClr val="0070C0"/>
                </a:solidFill>
              </a:rPr>
              <a:t>English Financial Revolution: </a:t>
            </a:r>
            <a:r>
              <a:rPr lang="en-US" b="1" dirty="0" smtClean="0"/>
              <a:t>following the Glorious Revolution of 1688: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Parliament</a:t>
            </a:r>
            <a:r>
              <a:rPr lang="en-US" dirty="0" smtClean="0"/>
              <a:t> deposed Catholic James II, replacing him with </a:t>
            </a:r>
            <a:r>
              <a:rPr lang="en-US" dirty="0" smtClean="0"/>
              <a:t>his daughter </a:t>
            </a:r>
            <a:r>
              <a:rPr lang="en-US" dirty="0" smtClean="0"/>
              <a:t>Mary (II) &amp; her husband, the Dutch Calvinist prince William III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 his officials imported Dutch financial system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2)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Permanent funded national debt based on the sale of perpetual annuities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rentes</a:t>
            </a:r>
            <a:r>
              <a:rPr lang="en-US" dirty="0" smtClean="0">
                <a:sym typeface="Wingdings" pitchFamily="2" charset="2"/>
              </a:rPr>
              <a:t>): instead of interest-bearing bonds: from 1693 to 1757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3)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Thus immune to the current usury legislation</a:t>
            </a:r>
            <a:r>
              <a:rPr lang="en-US" dirty="0" smtClean="0">
                <a:sym typeface="Wingdings" pitchFamily="2" charset="2"/>
              </a:rPr>
              <a:t> with falling maximum interest rates, 1624-1713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Medieval Origins of the Financial Revolution: Rentes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Early 13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century: vigorous revival &amp; intensification of the anti-usury campaign:</a:t>
            </a:r>
            <a:r>
              <a:rPr lang="en-US" dirty="0" smtClean="0"/>
              <a:t> conducted by </a:t>
            </a:r>
            <a:r>
              <a:rPr lang="en-US" b="1" dirty="0" smtClean="0">
                <a:solidFill>
                  <a:srgbClr val="C00000"/>
                </a:solidFill>
              </a:rPr>
              <a:t>Franciscans &amp; Dominicans</a:t>
            </a:r>
            <a:r>
              <a:rPr lang="en-US" dirty="0" smtClean="0"/>
              <a:t> (new mendicant preaching orders) </a:t>
            </a:r>
            <a:r>
              <a:rPr lang="en-US" dirty="0" smtClean="0">
                <a:sym typeface="Wingdings" pitchFamily="2" charset="2"/>
              </a:rPr>
              <a:t> veritable ‘reign of terror’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Many merchants and town governments in northern France and Flanders, fearing for their mortal souls, refused to engage in usurious loans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b="1" dirty="0" smtClean="0">
                <a:sym typeface="Wingdings" pitchFamily="2" charset="2"/>
              </a:rPr>
              <a:t>instead chose to finance towns governments by sale/purchase of </a:t>
            </a:r>
            <a:r>
              <a:rPr lang="en-US" b="1" i="1" dirty="0" smtClean="0">
                <a:sym typeface="Wingdings" pitchFamily="2" charset="2"/>
              </a:rPr>
              <a:t>rentes</a:t>
            </a:r>
            <a:r>
              <a:rPr lang="en-US" b="1" dirty="0" smtClean="0">
                <a:sym typeface="Wingdings" pitchFamily="2" charset="2"/>
              </a:rPr>
              <a:t> (annuities)</a:t>
            </a:r>
            <a:r>
              <a:rPr lang="en-US" dirty="0" smtClean="0">
                <a:sym typeface="Wingdings" pitchFamily="2" charset="2"/>
              </a:rPr>
              <a:t>  provoked opposition from theologians as a ‘cloak for usury’.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Medieval Origins of the Financial Revolution: Rentes 2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(3)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Pope Innocent IV: 1250:</a:t>
            </a:r>
            <a:r>
              <a:rPr lang="en-US" dirty="0">
                <a:sym typeface="Wingdings" pitchFamily="2" charset="2"/>
              </a:rPr>
              <a:t> ruled that no usury was involved, since those buying annuities </a:t>
            </a:r>
            <a:r>
              <a:rPr lang="en-US" b="1" dirty="0">
                <a:sym typeface="Wingdings" pitchFamily="2" charset="2"/>
              </a:rPr>
              <a:t>could never demand </a:t>
            </a:r>
            <a:r>
              <a:rPr lang="en-US" b="1" dirty="0" smtClean="0">
                <a:sym typeface="Wingdings" pitchFamily="2" charset="2"/>
              </a:rPr>
              <a:t>redemption,</a:t>
            </a:r>
            <a:r>
              <a:rPr lang="en-US" dirty="0" smtClean="0">
                <a:sym typeface="Wingdings" pitchFamily="2" charset="2"/>
              </a:rPr>
              <a:t> as in  ‘</a:t>
            </a:r>
            <a:r>
              <a:rPr lang="en-US" dirty="0" err="1" smtClean="0">
                <a:sym typeface="Wingdings" pitchFamily="2" charset="2"/>
              </a:rPr>
              <a:t>mutuum</a:t>
            </a:r>
            <a:r>
              <a:rPr lang="en-US" dirty="0" smtClean="0">
                <a:sym typeface="Wingdings" pitchFamily="2" charset="2"/>
              </a:rPr>
              <a:t>’ loan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- were merely </a:t>
            </a:r>
            <a:r>
              <a:rPr lang="en-US" dirty="0">
                <a:sym typeface="Wingdings" pitchFamily="2" charset="2"/>
              </a:rPr>
              <a:t>buying future </a:t>
            </a:r>
            <a:r>
              <a:rPr lang="en-US" dirty="0" smtClean="0">
                <a:sym typeface="Wingdings" pitchFamily="2" charset="2"/>
              </a:rPr>
              <a:t>income-streams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- but the issuers (sellers) could </a:t>
            </a:r>
            <a:r>
              <a:rPr lang="en-US" dirty="0">
                <a:sym typeface="Wingdings" pitchFamily="2" charset="2"/>
              </a:rPr>
              <a:t>redeem </a:t>
            </a:r>
            <a:r>
              <a:rPr lang="en-US" dirty="0" smtClean="0">
                <a:sym typeface="Wingdings" pitchFamily="2" charset="2"/>
              </a:rPr>
              <a:t>them</a:t>
            </a:r>
            <a:endParaRPr lang="en-US" dirty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(4)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Theological disputes ended in 15</a:t>
            </a:r>
            <a:r>
              <a:rPr lang="en-US" b="1" baseline="30000" dirty="0">
                <a:solidFill>
                  <a:srgbClr val="0070C0"/>
                </a:solidFill>
                <a:sym typeface="Wingdings" pitchFamily="2" charset="2"/>
              </a:rPr>
              <a:t>th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 century with three papal bulls</a:t>
            </a:r>
            <a:r>
              <a:rPr lang="en-US" dirty="0">
                <a:sym typeface="Wingdings" pitchFamily="2" charset="2"/>
              </a:rPr>
              <a:t> upholding views of Innocent IV: especially on </a:t>
            </a:r>
            <a:r>
              <a:rPr lang="en-US" dirty="0" smtClean="0">
                <a:sym typeface="Wingdings" pitchFamily="2" charset="2"/>
              </a:rPr>
              <a:t>redemptions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ym typeface="Wingdings" pitchFamily="2" charset="2"/>
              </a:rPr>
              <a:t>at </a:t>
            </a:r>
            <a:r>
              <a:rPr lang="en-US" b="1" dirty="0">
                <a:sym typeface="Wingdings" pitchFamily="2" charset="2"/>
              </a:rPr>
              <a:t>par nominal values</a:t>
            </a:r>
            <a:r>
              <a:rPr lang="en-US" dirty="0">
                <a:sym typeface="Wingdings" pitchFamily="2" charset="2"/>
              </a:rPr>
              <a:t>, by the state or issuer </a:t>
            </a:r>
            <a:r>
              <a:rPr lang="en-US" dirty="0" smtClean="0">
                <a:sym typeface="Wingdings" pitchFamily="2" charset="2"/>
              </a:rPr>
              <a:t>only</a:t>
            </a:r>
            <a:endParaRPr lang="en-US" dirty="0">
              <a:sym typeface="Wingdings" pitchFamily="2" charset="2"/>
            </a:endParaRPr>
          </a:p>
          <a:p>
            <a:pPr marL="0" indent="0">
              <a:buFont typeface="Arial" charset="0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Usury Problem in Reformation Europe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One of the many enduring myths on the usury ban</a:t>
            </a:r>
            <a:r>
              <a:rPr lang="en-US" dirty="0" smtClean="0"/>
              <a:t>: that it ceased to be observed in Reformation Europe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The medieval and Catholic ecclesiastical usury doctrine:</a:t>
            </a:r>
            <a:r>
              <a:rPr lang="en-US" dirty="0" smtClean="0"/>
              <a:t> ban against demanding any payment beyond the principal in a loan (</a:t>
            </a:r>
            <a:r>
              <a:rPr lang="en-US" i="1" dirty="0" err="1" smtClean="0"/>
              <a:t>mutuum</a:t>
            </a:r>
            <a:r>
              <a:rPr lang="en-US" dirty="0" smtClean="0"/>
              <a:t>): of money or other fungibles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N.B. Such a ban never applied to licit investment returns</a:t>
            </a:r>
            <a:r>
              <a:rPr lang="en-US" b="1" dirty="0" smtClean="0">
                <a:solidFill>
                  <a:srgbClr val="00B0F0"/>
                </a:solidFill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/>
              <a:t>rent:</a:t>
            </a:r>
            <a:r>
              <a:rPr lang="en-US" dirty="0" smtClean="0"/>
              <a:t> for use of real estate, other physical property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/>
              <a:t>profits</a:t>
            </a:r>
            <a:r>
              <a:rPr lang="en-US" dirty="0" smtClean="0"/>
              <a:t>: from investments in any enterprise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For Protestant England in the 16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century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three major studies have emphasized instead how the early Reformers endorsed and maintained the long-held Scholastic 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(1)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By 16</a:t>
            </a:r>
            <a:r>
              <a:rPr lang="en-US" b="1" baseline="30000" dirty="0" smtClean="0">
                <a:solidFill>
                  <a:srgbClr val="0070C0"/>
                </a:solidFill>
                <a:sym typeface="Wingdings" pitchFamily="2" charset="2"/>
              </a:rPr>
              <a:t>th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 century,  sales of life-  and perpetual-</a:t>
            </a:r>
            <a:r>
              <a:rPr lang="en-US" b="1" i="1" dirty="0" err="1" smtClean="0">
                <a:solidFill>
                  <a:srgbClr val="0070C0"/>
                </a:solidFill>
                <a:sym typeface="Wingdings" pitchFamily="2" charset="2"/>
              </a:rPr>
              <a:t>rentes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Wingdings" pitchFamily="2" charset="2"/>
              </a:rPr>
              <a:t>had become the mainstay of public finances in most of Western </a:t>
            </a:r>
            <a:r>
              <a:rPr lang="en-US" b="1" dirty="0" smtClean="0">
                <a:sym typeface="Wingdings" pitchFamily="2" charset="2"/>
              </a:rPr>
              <a:t>Europe</a:t>
            </a:r>
            <a:r>
              <a:rPr lang="en-US" dirty="0" smtClean="0">
                <a:sym typeface="Wingdings" pitchFamily="2" charset="2"/>
              </a:rPr>
              <a:t>, with these typical rates of return: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(a) </a:t>
            </a:r>
            <a:r>
              <a:rPr lang="en-US" b="1" dirty="0" smtClean="0">
                <a:sym typeface="Wingdings" pitchFamily="2" charset="2"/>
              </a:rPr>
              <a:t>Life-Rents</a:t>
            </a:r>
            <a:r>
              <a:rPr lang="en-US" dirty="0" smtClean="0">
                <a:sym typeface="Wingdings" pitchFamily="2" charset="2"/>
              </a:rPr>
              <a:t>: 12.50% (= 1/8)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(b) </a:t>
            </a:r>
            <a:r>
              <a:rPr lang="en-US" b="1" dirty="0" smtClean="0">
                <a:sym typeface="Wingdings" pitchFamily="2" charset="2"/>
              </a:rPr>
              <a:t>Perpetual Rents</a:t>
            </a:r>
            <a:r>
              <a:rPr lang="en-US" dirty="0" smtClean="0">
                <a:sym typeface="Wingdings" pitchFamily="2" charset="2"/>
              </a:rPr>
              <a:t>: 6.25% (= 1/16)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-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compare these rates</a:t>
            </a:r>
            <a:r>
              <a:rPr lang="en-US" dirty="0" smtClean="0">
                <a:sym typeface="Wingdings" pitchFamily="2" charset="2"/>
              </a:rPr>
              <a:t> with far higher interest rates on actual loans, often as much as 25% or more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-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France: 1631-57</a:t>
            </a:r>
            <a:r>
              <a:rPr lang="en-US" dirty="0" smtClean="0">
                <a:sym typeface="Wingdings" pitchFamily="2" charset="2"/>
              </a:rPr>
              <a:t>: mean rate of 25.88% on short-term state loans 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(2) </a:t>
            </a:r>
            <a:r>
              <a:rPr lang="en-US" b="1" dirty="0">
                <a:solidFill>
                  <a:srgbClr val="0070C0"/>
                </a:solidFill>
              </a:rPr>
              <a:t>State finances based on </a:t>
            </a:r>
            <a:r>
              <a:rPr lang="en-US" b="1" i="1" dirty="0" err="1">
                <a:solidFill>
                  <a:srgbClr val="0070C0"/>
                </a:solidFill>
              </a:rPr>
              <a:t>rentes</a:t>
            </a:r>
            <a:r>
              <a:rPr lang="en-US" b="1" dirty="0">
                <a:solidFill>
                  <a:srgbClr val="0070C0"/>
                </a:solidFill>
              </a:rPr>
              <a:t> most highly evolved in the 16</a:t>
            </a:r>
            <a:r>
              <a:rPr lang="en-US" b="1" baseline="30000" dirty="0">
                <a:solidFill>
                  <a:srgbClr val="0070C0"/>
                </a:solidFill>
              </a:rPr>
              <a:t>th</a:t>
            </a:r>
            <a:r>
              <a:rPr lang="en-US" b="1" dirty="0">
                <a:solidFill>
                  <a:srgbClr val="0070C0"/>
                </a:solidFill>
              </a:rPr>
              <a:t>-century Habsburg Netherlands (&amp;  Spain)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 adopted by the new Dutch Republic (from 1580s)  transmitted to England after Glorious Revolution of 1688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(3)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Chief English difference:</a:t>
            </a:r>
            <a:r>
              <a:rPr lang="en-US" dirty="0">
                <a:sym typeface="Wingdings" pitchFamily="2" charset="2"/>
              </a:rPr>
              <a:t> from 1720, based entirely on </a:t>
            </a:r>
            <a:r>
              <a:rPr lang="en-US" b="1" dirty="0">
                <a:sym typeface="Wingdings" pitchFamily="2" charset="2"/>
              </a:rPr>
              <a:t>perpetual &amp; negotiable annuities</a:t>
            </a:r>
            <a:r>
              <a:rPr lang="en-US" dirty="0">
                <a:sym typeface="Wingdings" pitchFamily="2" charset="2"/>
              </a:rPr>
              <a:t> (vs. the more common Dutch life-annuities)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75290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533400" y="1984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</a:t>
            </a:r>
            <a:r>
              <a:rPr lang="en-US" b="1" dirty="0" smtClean="0">
                <a:solidFill>
                  <a:srgbClr val="FF0000"/>
                </a:solidFill>
              </a:rPr>
              <a:t>(3)</a:t>
            </a:r>
            <a:endParaRPr lang="en-C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(4)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Reduced cost of English state borrowing: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-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from 14% in 1693</a:t>
            </a:r>
            <a:r>
              <a:rPr lang="en-US" dirty="0">
                <a:sym typeface="Wingdings" pitchFamily="2" charset="2"/>
              </a:rPr>
              <a:t>: with Million Pound Loan (a lifetime annuity)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ym typeface="Wingdings" pitchFamily="2" charset="2"/>
              </a:rPr>
              <a:t>-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to 3%  in 1757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,</a:t>
            </a:r>
            <a:r>
              <a:rPr lang="en-US" dirty="0">
                <a:sym typeface="Wingdings" pitchFamily="2" charset="2"/>
              </a:rPr>
              <a:t> with completion of Pelham’s Conversion of the entire national debt, begun in 1749, </a:t>
            </a:r>
            <a:endParaRPr lang="en-US" dirty="0" smtClean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ym typeface="Wingdings" pitchFamily="2" charset="2"/>
              </a:rPr>
              <a:t>into </a:t>
            </a:r>
            <a:r>
              <a:rPr lang="en-US" dirty="0">
                <a:sym typeface="Wingdings" pitchFamily="2" charset="2"/>
              </a:rPr>
              <a:t>the </a:t>
            </a: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Consolidated Stock of the Nation</a:t>
            </a:r>
            <a:r>
              <a:rPr lang="en-US" b="1" dirty="0">
                <a:solidFill>
                  <a:srgbClr val="00B0F0"/>
                </a:solidFill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= ‘</a:t>
            </a:r>
            <a:r>
              <a:rPr lang="en-US" dirty="0" err="1">
                <a:sym typeface="Wingdings" pitchFamily="2" charset="2"/>
              </a:rPr>
              <a:t>Consols</a:t>
            </a:r>
            <a:r>
              <a:rPr lang="en-US" dirty="0">
                <a:sym typeface="Wingdings" pitchFamily="2" charset="2"/>
              </a:rPr>
              <a:t>’ (2.75% from 1888; and 2.50% from 1903, to the present day: on the LSE).</a:t>
            </a:r>
            <a:endParaRPr lang="en-US" dirty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</a:t>
            </a:r>
            <a:r>
              <a:rPr lang="en-US" b="1" dirty="0" smtClean="0">
                <a:solidFill>
                  <a:srgbClr val="FF0000"/>
                </a:solidFill>
              </a:rPr>
              <a:t>(4)</a:t>
            </a:r>
            <a:endParaRPr 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(4) </a:t>
            </a:r>
            <a:r>
              <a:rPr lang="en-US" b="1" smtClean="0">
                <a:solidFill>
                  <a:srgbClr val="0070C0"/>
                </a:solidFill>
              </a:rPr>
              <a:t>Importance in fall of government interest rates:</a:t>
            </a:r>
          </a:p>
          <a:p>
            <a:pPr eaLnBrk="1" hangingPunct="1"/>
            <a:r>
              <a:rPr lang="en-US" smtClean="0"/>
              <a:t>- </a:t>
            </a:r>
            <a:r>
              <a:rPr lang="en-US" b="1" smtClean="0"/>
              <a:t>allowed Great Britain to finance both ‘guns and butter’</a:t>
            </a:r>
            <a:r>
              <a:rPr lang="en-US" smtClean="0"/>
              <a:t> with its many 18</a:t>
            </a:r>
            <a:r>
              <a:rPr lang="en-US" baseline="30000" smtClean="0"/>
              <a:t>th</a:t>
            </a:r>
            <a:r>
              <a:rPr lang="en-US" smtClean="0"/>
              <a:t>-century wars (to 1815)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 </a:t>
            </a:r>
            <a:r>
              <a:rPr lang="en-US" b="1" smtClean="0">
                <a:sym typeface="Wingdings" pitchFamily="2" charset="2"/>
              </a:rPr>
              <a:t>reduced or eliminated  ‘crowding out’</a:t>
            </a:r>
            <a:r>
              <a:rPr lang="en-US" smtClean="0">
                <a:sym typeface="Wingdings" pitchFamily="2" charset="2"/>
              </a:rPr>
              <a:t> effects, so that private capital investments were not impeded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</a:t>
            </a:r>
            <a:r>
              <a:rPr lang="en-US" b="1" dirty="0" smtClean="0">
                <a:solidFill>
                  <a:srgbClr val="FF0000"/>
                </a:solidFill>
              </a:rPr>
              <a:t>(5)</a:t>
            </a:r>
            <a:endParaRPr lang="en-CA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ym typeface="Wingdings" pitchFamily="2" charset="2"/>
              </a:rPr>
              <a:t>(5) </a:t>
            </a:r>
            <a:r>
              <a:rPr lang="en-US" b="1" smtClean="0">
                <a:solidFill>
                  <a:srgbClr val="0070C0"/>
                </a:solidFill>
                <a:sym typeface="Wingdings" pitchFamily="2" charset="2"/>
              </a:rPr>
              <a:t>Importance of Consols as the prime negotiable financial instrument:</a:t>
            </a:r>
            <a:r>
              <a:rPr lang="en-US" smtClean="0">
                <a:sym typeface="Wingdings" pitchFamily="2" charset="2"/>
              </a:rPr>
              <a:t> trading on the Amsterdam </a:t>
            </a:r>
            <a:r>
              <a:rPr lang="en-US" i="1" smtClean="0">
                <a:sym typeface="Wingdings" pitchFamily="2" charset="2"/>
              </a:rPr>
              <a:t>Beurs</a:t>
            </a:r>
            <a:r>
              <a:rPr lang="en-US" smtClean="0">
                <a:sym typeface="Wingdings" pitchFamily="2" charset="2"/>
              </a:rPr>
              <a:t> and the London Stock Exchange</a:t>
            </a:r>
          </a:p>
          <a:p>
            <a:pPr eaLnBrk="1" hangingPunct="1"/>
            <a:r>
              <a:rPr lang="en-US" smtClean="0">
                <a:sym typeface="Wingdings" pitchFamily="2" charset="2"/>
              </a:rPr>
              <a:t>- </a:t>
            </a:r>
            <a:r>
              <a:rPr lang="en-US" b="1" smtClean="0">
                <a:solidFill>
                  <a:srgbClr val="C00000"/>
                </a:solidFill>
                <a:sym typeface="Wingdings" pitchFamily="2" charset="2"/>
              </a:rPr>
              <a:t>became a universally popular investment and as such the chief form of collateral -</a:t>
            </a:r>
            <a:r>
              <a:rPr lang="en-US" smtClean="0">
                <a:sym typeface="Wingdings" pitchFamily="2" charset="2"/>
              </a:rPr>
              <a:t> along with land, for long-term loans to </a:t>
            </a:r>
            <a:r>
              <a:rPr lang="en-US" b="1" smtClean="0">
                <a:solidFill>
                  <a:srgbClr val="002060"/>
                </a:solidFill>
                <a:sym typeface="Wingdings" pitchFamily="2" charset="2"/>
              </a:rPr>
              <a:t>finance fixed capital formation</a:t>
            </a:r>
            <a:endParaRPr lang="en-US" b="1" smtClean="0">
              <a:solidFill>
                <a:srgbClr val="002060"/>
              </a:solidFill>
            </a:endParaRPr>
          </a:p>
          <a:p>
            <a:endParaRPr lang="en-CA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Financial Revolution and the British Industrial Revolution </a:t>
            </a:r>
            <a:r>
              <a:rPr lang="en-US" b="1" dirty="0" smtClean="0">
                <a:solidFill>
                  <a:srgbClr val="FF0000"/>
                </a:solidFill>
              </a:rPr>
              <a:t>(6)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(6) </a:t>
            </a:r>
            <a:r>
              <a:rPr lang="en-US" b="1" dirty="0" smtClean="0">
                <a:solidFill>
                  <a:srgbClr val="0070C0"/>
                </a:solidFill>
              </a:rPr>
              <a:t>Evolution of legal and financial institutions for full-fledged, legally enforced negotiability,</a:t>
            </a:r>
            <a:r>
              <a:rPr lang="en-US" dirty="0" smtClean="0"/>
              <a:t> to protect property rights of third parties claiming financial assets: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/>
              <a:t>also vitally important,</a:t>
            </a:r>
            <a:r>
              <a:rPr lang="en-US" dirty="0" smtClean="0"/>
              <a:t> but a separate story (the same also for stock exchanges)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(7) </a:t>
            </a:r>
            <a:r>
              <a:rPr lang="en-US" b="1" dirty="0" smtClean="0">
                <a:solidFill>
                  <a:srgbClr val="0070C0"/>
                </a:solidFill>
              </a:rPr>
              <a:t>These legal-institutional factors providing full negotiability, along with discounting &amp; endorsement, and state-financing with annuities:</a:t>
            </a:r>
            <a:r>
              <a:rPr 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C00000"/>
                </a:solidFill>
              </a:rPr>
              <a:t>constituted a veritable financial revolution</a:t>
            </a:r>
            <a:r>
              <a:rPr lang="en-US" dirty="0" smtClean="0"/>
              <a:t> that helped make possible the British Industrial Revolution, from the 1760s.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Significance: comparison with early modern Islamic </a:t>
            </a:r>
            <a:r>
              <a:rPr lang="en-US" b="1" dirty="0" smtClean="0">
                <a:solidFill>
                  <a:srgbClr val="FF0000"/>
                </a:solidFill>
              </a:rPr>
              <a:t>World -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</a:t>
            </a:r>
            <a:r>
              <a:rPr lang="en-US" b="1" dirty="0" smtClean="0">
                <a:solidFill>
                  <a:srgbClr val="0070C0"/>
                </a:solidFill>
              </a:rPr>
              <a:t>The two most important financial innovations that the medieval Christian west created for the modern world were:</a:t>
            </a:r>
          </a:p>
          <a:p>
            <a:r>
              <a:rPr lang="en-US" dirty="0" smtClean="0"/>
              <a:t>A) </a:t>
            </a:r>
            <a:r>
              <a:rPr lang="en-US" b="1" dirty="0" smtClean="0">
                <a:solidFill>
                  <a:srgbClr val="C00000"/>
                </a:solidFill>
              </a:rPr>
              <a:t>the Bill of Exchange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modern acceptance bill for financing international trade</a:t>
            </a:r>
          </a:p>
          <a:p>
            <a:r>
              <a:rPr lang="en-US" dirty="0" smtClean="0">
                <a:sym typeface="Wingdings" pitchFamily="2" charset="2"/>
              </a:rPr>
              <a:t>B) 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the ‘</a:t>
            </a:r>
            <a:r>
              <a:rPr lang="en-US" b="1" dirty="0" err="1" smtClean="0">
                <a:solidFill>
                  <a:srgbClr val="C00000"/>
                </a:solidFill>
                <a:sym typeface="Wingdings" pitchFamily="2" charset="2"/>
              </a:rPr>
              <a:t>rente</a:t>
            </a:r>
            <a:r>
              <a:rPr lang="en-US" b="1" dirty="0" smtClean="0">
                <a:solidFill>
                  <a:srgbClr val="C00000"/>
                </a:solidFill>
                <a:sym typeface="Wingdings" pitchFamily="2" charset="2"/>
              </a:rPr>
              <a:t>’ contract</a:t>
            </a:r>
            <a:r>
              <a:rPr lang="en-US" dirty="0" smtClean="0">
                <a:sym typeface="Wingdings" pitchFamily="2" charset="2"/>
              </a:rPr>
              <a:t>  life and perpetual </a:t>
            </a:r>
            <a:r>
              <a:rPr lang="en-US" b="1" dirty="0" smtClean="0">
                <a:sym typeface="Wingdings" pitchFamily="2" charset="2"/>
              </a:rPr>
              <a:t>annuities</a:t>
            </a:r>
            <a:r>
              <a:rPr lang="en-US" dirty="0" smtClean="0">
                <a:sym typeface="Wingdings" pitchFamily="2" charset="2"/>
              </a:rPr>
              <a:t> for government </a:t>
            </a:r>
            <a:r>
              <a:rPr lang="en-US" dirty="0" smtClean="0">
                <a:sym typeface="Wingdings" pitchFamily="2" charset="2"/>
              </a:rPr>
              <a:t>finance (chiefly to finance warfare)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Significance: comparison with early modern Islamic World 2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>
                <a:sym typeface="Wingdings" pitchFamily="2" charset="2"/>
              </a:rPr>
              <a:t>2)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Both may be seen as mechanisms for evading or circumventing the USURY doctrine</a:t>
            </a:r>
            <a:endParaRPr lang="en-CA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/>
              <a:t>a) </a:t>
            </a:r>
            <a:r>
              <a:rPr lang="en-US" b="1" dirty="0" smtClean="0">
                <a:solidFill>
                  <a:srgbClr val="C00000"/>
                </a:solidFill>
              </a:rPr>
              <a:t>bill of exchange</a:t>
            </a:r>
            <a:r>
              <a:rPr lang="en-US" dirty="0" smtClean="0"/>
              <a:t>: </a:t>
            </a:r>
          </a:p>
          <a:p>
            <a:pPr>
              <a:defRPr/>
            </a:pP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only in part designed for that </a:t>
            </a:r>
            <a:r>
              <a:rPr lang="en-US" b="1" dirty="0" smtClean="0"/>
              <a:t>purpose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smtClean="0"/>
              <a:t>by disguising interest in exchange rates</a:t>
            </a:r>
          </a:p>
          <a:p>
            <a:pPr>
              <a:defRPr/>
            </a:pPr>
            <a:r>
              <a:rPr lang="en-US" dirty="0" smtClean="0"/>
              <a:t>ii) </a:t>
            </a:r>
            <a:r>
              <a:rPr lang="en-US" b="1" dirty="0" smtClean="0"/>
              <a:t>but also served as a </a:t>
            </a:r>
            <a:r>
              <a:rPr lang="en-US" b="1" dirty="0" smtClean="0"/>
              <a:t>mechanism to avoid losses in shipping precious meals abroad:</a:t>
            </a:r>
            <a:endParaRPr lang="en-US" b="1" dirty="0" smtClean="0"/>
          </a:p>
          <a:p>
            <a:pPr>
              <a:defRPr/>
            </a:pPr>
            <a:r>
              <a:rPr lang="en-US" dirty="0"/>
              <a:t>-</a:t>
            </a:r>
            <a:r>
              <a:rPr lang="en-US" dirty="0" smtClean="0"/>
              <a:t> to evade national bans on bullion exports</a:t>
            </a:r>
          </a:p>
          <a:p>
            <a:pPr>
              <a:defRPr/>
            </a:pPr>
            <a:r>
              <a:rPr lang="en-US" dirty="0" smtClean="0"/>
              <a:t>- to avoid high risks not only of confiscation but also losses to brigands, pirates, ship-wrecks</a:t>
            </a:r>
            <a:endParaRPr lang="en-CA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Significance: comparison with early modern Islamic World 3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sym typeface="Wingdings" pitchFamily="2" charset="2"/>
              </a:rPr>
              <a:t>2)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Both may be seen as mechanisms for evading or circumventing the USURY doctrine</a:t>
            </a:r>
            <a:endParaRPr lang="en-CA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 smtClean="0"/>
              <a:t>b) </a:t>
            </a:r>
            <a:r>
              <a:rPr lang="en-US" b="1" dirty="0" err="1" smtClean="0">
                <a:solidFill>
                  <a:srgbClr val="C00000"/>
                </a:solidFill>
              </a:rPr>
              <a:t>Rente</a:t>
            </a:r>
            <a:r>
              <a:rPr lang="en-US" b="1" dirty="0" smtClean="0">
                <a:solidFill>
                  <a:srgbClr val="C00000"/>
                </a:solidFill>
              </a:rPr>
              <a:t> contracts or annuities</a:t>
            </a:r>
            <a:r>
              <a:rPr lang="en-US" dirty="0" smtClean="0"/>
              <a:t>: much more definitely devised to evade usury doctrine –</a:t>
            </a:r>
          </a:p>
          <a:p>
            <a:pPr>
              <a:defRPr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to provide alternative mechanism for gov’t finance</a:t>
            </a:r>
            <a:r>
              <a:rPr lang="en-US" dirty="0" smtClean="0"/>
              <a:t>, i.e., alternative to interest-bearing loans</a:t>
            </a:r>
          </a:p>
          <a:p>
            <a:pPr>
              <a:defRPr/>
            </a:pPr>
            <a:r>
              <a:rPr lang="en-US" dirty="0" smtClean="0"/>
              <a:t>(ii) </a:t>
            </a:r>
            <a:r>
              <a:rPr lang="en-US" b="1" dirty="0" smtClean="0"/>
              <a:t>came to dominate European public finance</a:t>
            </a:r>
            <a:r>
              <a:rPr lang="en-US" dirty="0" smtClean="0"/>
              <a:t> from 15</a:t>
            </a:r>
            <a:r>
              <a:rPr lang="en-US" baseline="30000" dirty="0" smtClean="0"/>
              <a:t>th</a:t>
            </a:r>
            <a:r>
              <a:rPr lang="en-US" dirty="0" smtClean="0"/>
              <a:t> to early 20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Significance: comparison with </a:t>
            </a:r>
            <a:r>
              <a:rPr lang="en-US" b="1" dirty="0" smtClean="0">
                <a:solidFill>
                  <a:srgbClr val="FF0000"/>
                </a:solidFill>
              </a:rPr>
              <a:t>late-medieval </a:t>
            </a:r>
            <a:r>
              <a:rPr lang="en-US" b="1" dirty="0" smtClean="0">
                <a:solidFill>
                  <a:srgbClr val="FF0000"/>
                </a:solidFill>
              </a:rPr>
              <a:t>Islamic </a:t>
            </a:r>
            <a:r>
              <a:rPr lang="en-US" b="1" dirty="0" smtClean="0">
                <a:solidFill>
                  <a:srgbClr val="FF0000"/>
                </a:solidFill>
              </a:rPr>
              <a:t>World -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C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3) </a:t>
            </a:r>
            <a:r>
              <a:rPr lang="en-US" b="1" dirty="0" smtClean="0">
                <a:solidFill>
                  <a:srgbClr val="0070C0"/>
                </a:solidFill>
              </a:rPr>
              <a:t>Neither financial instrument was found in the medieval/early-modern Islamic worlds:</a:t>
            </a:r>
          </a:p>
          <a:p>
            <a:pPr>
              <a:defRPr/>
            </a:pPr>
            <a:r>
              <a:rPr lang="en-US" dirty="0" smtClean="0"/>
              <a:t>a) </a:t>
            </a:r>
            <a:r>
              <a:rPr lang="en-US" b="1" dirty="0" err="1" smtClean="0">
                <a:solidFill>
                  <a:srgbClr val="C00000"/>
                </a:solidFill>
              </a:rPr>
              <a:t>suftajah</a:t>
            </a:r>
            <a:r>
              <a:rPr lang="en-US" dirty="0" smtClean="0"/>
              <a:t>: much earlier Arab contract that seems to resemble bill of exchange</a:t>
            </a:r>
          </a:p>
          <a:p>
            <a:pPr>
              <a:defRPr/>
            </a:pPr>
            <a:r>
              <a:rPr lang="en-US" dirty="0" smtClean="0"/>
              <a:t>- but did NOT involve any exchange of currencies (all in </a:t>
            </a:r>
            <a:r>
              <a:rPr lang="en-US" dirty="0" smtClean="0"/>
              <a:t>gold dinars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 hence no exchange rates within which to </a:t>
            </a:r>
            <a:r>
              <a:rPr lang="en-US" dirty="0" smtClean="0">
                <a:sym typeface="Wingdings" pitchFamily="2" charset="2"/>
              </a:rPr>
              <a:t>hide interest charges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- monetary unity of Islamic </a:t>
            </a:r>
            <a:r>
              <a:rPr lang="en-US" dirty="0" err="1" smtClean="0">
                <a:sym typeface="Wingdings" pitchFamily="2" charset="2"/>
              </a:rPr>
              <a:t>Mediterranan</a:t>
            </a:r>
            <a:r>
              <a:rPr lang="en-US" dirty="0" smtClean="0">
                <a:sym typeface="Wingdings" pitchFamily="2" charset="2"/>
              </a:rPr>
              <a:t> world</a:t>
            </a:r>
            <a:endParaRPr lang="en-US" dirty="0" smtClean="0">
              <a:sym typeface="Wingdings" pitchFamily="2" charset="2"/>
            </a:endParaRP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- never widely used in Islamic commerce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- mainly </a:t>
            </a:r>
            <a:r>
              <a:rPr lang="en-US" dirty="0" smtClean="0">
                <a:sym typeface="Wingdings" pitchFamily="2" charset="2"/>
              </a:rPr>
              <a:t>used to </a:t>
            </a:r>
            <a:r>
              <a:rPr lang="en-US" dirty="0" smtClean="0">
                <a:sym typeface="Wingdings" pitchFamily="2" charset="2"/>
              </a:rPr>
              <a:t>transfer gov’t sums abroad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Major studies on usury in Protestant England, ca. 1540 - 1640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Richard Tawney</a:t>
            </a:r>
            <a:r>
              <a:rPr lang="en-US" dirty="0" smtClean="0"/>
              <a:t>, Preface to his edition of Thomas Wilson, </a:t>
            </a:r>
            <a:r>
              <a:rPr lang="en-US" i="1" dirty="0" smtClean="0"/>
              <a:t>A Discourse on Usury</a:t>
            </a:r>
            <a:r>
              <a:rPr lang="en-US" dirty="0" smtClean="0"/>
              <a:t> [1572], published in 1926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and his </a:t>
            </a:r>
            <a:r>
              <a:rPr lang="en-US" i="1" dirty="0" smtClean="0"/>
              <a:t>Religion and The Rise of Capitalism</a:t>
            </a:r>
            <a:r>
              <a:rPr lang="en-US" dirty="0" smtClean="0"/>
              <a:t> (1926)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Norman Jones</a:t>
            </a:r>
            <a:r>
              <a:rPr lang="en-US" dirty="0" smtClean="0"/>
              <a:t>, </a:t>
            </a:r>
            <a:r>
              <a:rPr lang="en-US" i="1" dirty="0" smtClean="0"/>
              <a:t>God and the Moneylenders: Usury and Law in Early Modern England</a:t>
            </a:r>
            <a:r>
              <a:rPr lang="en-US" dirty="0" smtClean="0"/>
              <a:t> (1989)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(3) </a:t>
            </a:r>
            <a:r>
              <a:rPr lang="en-US" b="1" dirty="0" smtClean="0">
                <a:solidFill>
                  <a:srgbClr val="0070C0"/>
                </a:solidFill>
              </a:rPr>
              <a:t>Eric Kerridge</a:t>
            </a:r>
            <a:r>
              <a:rPr lang="en-US" dirty="0" smtClean="0"/>
              <a:t>, </a:t>
            </a:r>
            <a:r>
              <a:rPr lang="en-US" i="1" dirty="0" smtClean="0"/>
              <a:t>Usury, Interest, and the Reformation</a:t>
            </a:r>
            <a:r>
              <a:rPr lang="en-US" dirty="0" smtClean="0"/>
              <a:t> (2002).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/>
              <a:t>states that ‘the Protestant reformers were all substantially orthodox</a:t>
            </a:r>
            <a:r>
              <a:rPr lang="en-US" dirty="0" smtClean="0"/>
              <a:t> concerning usury and interest’,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that ‘the Reformation made no real substantial changes to fundamental Christian teachings about usury ... or remedies for it, or laws against it’.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Significance: comparison with early modern Islamic </a:t>
            </a:r>
            <a:r>
              <a:rPr lang="en-US" b="1" dirty="0" smtClean="0">
                <a:solidFill>
                  <a:srgbClr val="FF0000"/>
                </a:solidFill>
              </a:rPr>
              <a:t>World -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CA" dirty="0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b) </a:t>
            </a:r>
            <a:r>
              <a:rPr lang="en-US" b="1" dirty="0" smtClean="0">
                <a:solidFill>
                  <a:srgbClr val="C00000"/>
                </a:solidFill>
              </a:rPr>
              <a:t>no known </a:t>
            </a:r>
            <a:r>
              <a:rPr lang="en-US" b="1" dirty="0" smtClean="0">
                <a:solidFill>
                  <a:srgbClr val="C00000"/>
                </a:solidFill>
              </a:rPr>
              <a:t>Islamic counterpart </a:t>
            </a:r>
            <a:r>
              <a:rPr lang="en-US" b="1" dirty="0" smtClean="0">
                <a:solidFill>
                  <a:srgbClr val="C00000"/>
                </a:solidFill>
              </a:rPr>
              <a:t>to the </a:t>
            </a:r>
            <a:r>
              <a:rPr lang="en-US" b="1" i="1" dirty="0" err="1" smtClean="0">
                <a:solidFill>
                  <a:srgbClr val="C00000"/>
                </a:solidFill>
              </a:rPr>
              <a:t>rente</a:t>
            </a:r>
            <a:r>
              <a:rPr lang="en-US" b="1" dirty="0" smtClean="0">
                <a:solidFill>
                  <a:srgbClr val="C00000"/>
                </a:solidFill>
              </a:rPr>
              <a:t> contracts or annuities in gov’t </a:t>
            </a:r>
            <a:r>
              <a:rPr lang="en-US" b="1" dirty="0" smtClean="0">
                <a:solidFill>
                  <a:srgbClr val="C00000"/>
                </a:solidFill>
              </a:rPr>
              <a:t>finance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c)</a:t>
            </a:r>
            <a:r>
              <a:rPr lang="en-US" b="1" dirty="0" smtClean="0">
                <a:solidFill>
                  <a:srgbClr val="C00000"/>
                </a:solidFill>
              </a:rPr>
              <a:t> Ottoman Empire: Constantinople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 -  </a:t>
            </a:r>
            <a:r>
              <a:rPr lang="en-US" b="1" dirty="0" smtClean="0"/>
              <a:t>not until the 18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century did it adopt this form of public finance, </a:t>
            </a:r>
            <a:r>
              <a:rPr lang="en-US" dirty="0" smtClean="0"/>
              <a:t>copying the European system of annuities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endParaRPr lang="en-CA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Appendix: </a:t>
            </a:r>
            <a:br>
              <a:rPr lang="en-US" b="1" smtClean="0">
                <a:solidFill>
                  <a:srgbClr val="FF0000"/>
                </a:solidFill>
              </a:rPr>
            </a:br>
            <a:r>
              <a:rPr lang="en-US" b="1" smtClean="0">
                <a:solidFill>
                  <a:srgbClr val="FF0000"/>
                </a:solidFill>
              </a:rPr>
              <a:t>Aristotle on Usury: ‘Politics’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The most hated sort [of money-making], and with the greatest reason, is usury</a:t>
            </a:r>
            <a:r>
              <a:rPr lang="en-US" dirty="0" smtClean="0"/>
              <a:t>, which makes a gain out of money itself, and not from the natural use of it. For money was intended to be used in exchange, but not to increase at interest.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And this term usury [τόκος],</a:t>
            </a:r>
            <a:r>
              <a:rPr lang="en-US" dirty="0" smtClean="0"/>
              <a:t> which means the birth of money from money, is applied to the breeding of money because the offspring resembles the parent. Whereof of all modes of making money </a:t>
            </a:r>
            <a:r>
              <a:rPr lang="en-US" dirty="0" smtClean="0">
                <a:solidFill>
                  <a:srgbClr val="002060"/>
                </a:solidFill>
              </a:rPr>
              <a:t>this is the most unnatural.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St. Thomas Aquinas on Fungibles and the Usury Doctrine (1)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2463"/>
          </a:xfrm>
        </p:spPr>
        <p:txBody>
          <a:bodyPr>
            <a:spAutoFit/>
          </a:bodyPr>
          <a:lstStyle/>
          <a:p>
            <a:pPr eaLnBrk="1" hangingPunct="1"/>
            <a:r>
              <a:rPr lang="en-US" sz="2000" smtClean="0"/>
              <a:t>(1)  </a:t>
            </a:r>
            <a:r>
              <a:rPr lang="en-US" sz="2000" b="1" smtClean="0">
                <a:solidFill>
                  <a:srgbClr val="0070C0"/>
                </a:solidFill>
              </a:rPr>
              <a:t>fungible</a:t>
            </a:r>
            <a:r>
              <a:rPr lang="en-US" sz="2000" smtClean="0"/>
              <a:t>: </a:t>
            </a:r>
          </a:p>
          <a:p>
            <a:pPr eaLnBrk="1" hangingPunct="1"/>
            <a:r>
              <a:rPr lang="en-US" sz="2000" smtClean="0"/>
              <a:t>- </a:t>
            </a:r>
            <a:r>
              <a:rPr lang="en-US" sz="2000" b="1" smtClean="0">
                <a:solidFill>
                  <a:srgbClr val="00B0F0"/>
                </a:solidFill>
              </a:rPr>
              <a:t>a commodity that can be replaced by any other identical commodity:</a:t>
            </a:r>
            <a:r>
              <a:rPr lang="en-US" sz="2000" smtClean="0"/>
              <a:t> non-differentiated: e.g., paper clips (or sheaves of wheat, flagons of wine &amp; oil)</a:t>
            </a:r>
          </a:p>
          <a:p>
            <a:pPr eaLnBrk="1" hangingPunct="1"/>
            <a:r>
              <a:rPr lang="en-US" sz="2000" b="1" smtClean="0">
                <a:solidFill>
                  <a:srgbClr val="00B0F0"/>
                </a:solidFill>
              </a:rPr>
              <a:t>  coins:</a:t>
            </a:r>
            <a:r>
              <a:rPr lang="en-US" sz="2000" smtClean="0"/>
              <a:t> gold and silver:  undifferentiated by denomination, so that one replaced by another, i.e., as a fungible</a:t>
            </a:r>
          </a:p>
          <a:p>
            <a:pPr eaLnBrk="1" hangingPunct="1"/>
            <a:r>
              <a:rPr lang="en-US" sz="2000" b="1" smtClean="0">
                <a:solidFill>
                  <a:srgbClr val="00B0F0"/>
                </a:solidFill>
              </a:rPr>
              <a:t>  ‘consumption in use fungibles’</a:t>
            </a:r>
            <a:r>
              <a:rPr lang="en-US" sz="2000" smtClean="0"/>
              <a:t>: any such fungible commodity is necessarily consumed in its use and can thus be replaced only by an exact replica: </a:t>
            </a:r>
          </a:p>
          <a:p>
            <a:pPr eaLnBrk="1" hangingPunct="1"/>
            <a:r>
              <a:rPr lang="en-US" sz="2000" smtClean="0"/>
              <a:t>(2) </a:t>
            </a:r>
            <a:r>
              <a:rPr lang="en-US" sz="2000" b="1" smtClean="0">
                <a:solidFill>
                  <a:srgbClr val="0070C0"/>
                </a:solidFill>
              </a:rPr>
              <a:t> non-fungibles:</a:t>
            </a:r>
            <a:r>
              <a:rPr lang="en-US" sz="2000" smtClean="0"/>
              <a:t> </a:t>
            </a:r>
          </a:p>
          <a:p>
            <a:pPr eaLnBrk="1" hangingPunct="1"/>
            <a:r>
              <a:rPr lang="en-US" sz="2000" smtClean="0"/>
              <a:t>-  </a:t>
            </a:r>
            <a:r>
              <a:rPr lang="en-US" sz="2000" b="1" smtClean="0">
                <a:solidFill>
                  <a:srgbClr val="00B0F0"/>
                </a:solidFill>
              </a:rPr>
              <a:t>commodities with individual defining characteristics, which are also not consumed in their use:</a:t>
            </a:r>
            <a:r>
              <a:rPr lang="en-US" sz="2000" smtClean="0"/>
              <a:t> </a:t>
            </a:r>
          </a:p>
          <a:p>
            <a:pPr eaLnBrk="1" hangingPunct="1"/>
            <a:r>
              <a:rPr lang="en-US" sz="2000" smtClean="0"/>
              <a:t>e.g.,  a piece of land, a house, a barn, a horse, ox, a plough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St. Thomas Aquinas on Fungibles and the Usury Doctrine (2)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2060"/>
                </a:solidFill>
              </a:rPr>
              <a:t>(3)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Aquinas:</a:t>
            </a:r>
            <a:r>
              <a:rPr lang="en-US" b="1" dirty="0" smtClean="0">
                <a:solidFill>
                  <a:srgbClr val="00B0F0"/>
                </a:solidFill>
              </a:rPr>
              <a:t>  distinction between loan of fungibles and non-fungibles.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(a) </a:t>
            </a:r>
            <a:r>
              <a:rPr lang="en-US" b="1" dirty="0" smtClean="0">
                <a:solidFill>
                  <a:srgbClr val="002060"/>
                </a:solidFill>
              </a:rPr>
              <a:t>a loan of a fungible is to be repaid in the exact same amount (quantity)</a:t>
            </a:r>
            <a:r>
              <a:rPr lang="en-US" dirty="0" smtClean="0"/>
              <a:t> of other but the same identical replacement (replica) commodity,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 (b) </a:t>
            </a:r>
            <a:r>
              <a:rPr lang="en-US" b="1" dirty="0" smtClean="0"/>
              <a:t>but  a non-fungible is to be returned, as the very same commodity</a:t>
            </a:r>
            <a:r>
              <a:rPr lang="en-US" dirty="0" smtClean="0"/>
              <a:t>: for which a rent may be charged for the use of that commodity, and for deterioration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(4) </a:t>
            </a:r>
            <a:r>
              <a:rPr lang="en-US" b="1" dirty="0" smtClean="0">
                <a:solidFill>
                  <a:srgbClr val="0070C0"/>
                </a:solidFill>
              </a:rPr>
              <a:t>this concept has the same intellectual foundation as the ‘transfer of ownership’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concept, which applies only to a </a:t>
            </a:r>
            <a:r>
              <a:rPr lang="en-US" i="1" dirty="0" err="1" smtClean="0"/>
              <a:t>mutuum</a:t>
            </a:r>
            <a:r>
              <a:rPr lang="en-US" dirty="0" smtClean="0"/>
              <a:t> – and thus </a:t>
            </a:r>
            <a:r>
              <a:rPr lang="en-US" b="1" dirty="0" smtClean="0"/>
              <a:t>not</a:t>
            </a:r>
            <a:r>
              <a:rPr lang="en-US" dirty="0" smtClean="0"/>
              <a:t> to property rentals (in which ownership is not transferred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Dilbert on Fungibles</a:t>
            </a:r>
          </a:p>
        </p:txBody>
      </p:sp>
      <p:pic>
        <p:nvPicPr>
          <p:cNvPr id="4505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2563" y="1600200"/>
            <a:ext cx="6238875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23979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Usury in Islam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Muhammad (d. 632 </a:t>
            </a:r>
            <a:r>
              <a:rPr lang="en-US" b="1" dirty="0">
                <a:solidFill>
                  <a:srgbClr val="0070C0"/>
                </a:solidFill>
              </a:rPr>
              <a:t>CE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r>
              <a:rPr lang="en-US" b="1" dirty="0" smtClean="0"/>
              <a:t>: deeply influenced by Old Testament texts on usury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/>
              <a:t>Koran (</a:t>
            </a:r>
            <a:r>
              <a:rPr lang="en-US" b="1" dirty="0" err="1"/>
              <a:t>Qu’ran</a:t>
            </a:r>
            <a:r>
              <a:rPr lang="en-US" b="1" dirty="0"/>
              <a:t>)</a:t>
            </a:r>
            <a:r>
              <a:rPr lang="en-US" dirty="0"/>
              <a:t>: similarly forbade all interest: usury = </a:t>
            </a:r>
            <a:r>
              <a:rPr lang="en-US" b="1" i="1" dirty="0"/>
              <a:t>rib</a:t>
            </a:r>
            <a:r>
              <a:rPr lang="en-US" b="1" i="1" dirty="0">
                <a:sym typeface="WP MultinationalA Roman"/>
              </a:rPr>
              <a:t></a:t>
            </a:r>
            <a:r>
              <a:rPr lang="en-US" dirty="0"/>
              <a:t>, meaning ‘excess’: 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many </a:t>
            </a:r>
            <a:r>
              <a:rPr lang="en-US" dirty="0"/>
              <a:t>Koranic texts similar to later Christian texts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b="1" dirty="0"/>
              <a:t>Sura 2 - Al-Baqara (MADINA) : Verse 276: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‘</a:t>
            </a:r>
            <a:r>
              <a:rPr lang="en-US" dirty="0" err="1"/>
              <a:t>Allâh</a:t>
            </a:r>
            <a:r>
              <a:rPr lang="en-US" dirty="0"/>
              <a:t> will destroy </a:t>
            </a:r>
            <a:r>
              <a:rPr lang="en-US" dirty="0" err="1"/>
              <a:t>Ribâ</a:t>
            </a:r>
            <a:r>
              <a:rPr lang="en-US" dirty="0"/>
              <a:t> [usury] and will give increase for </a:t>
            </a:r>
            <a:r>
              <a:rPr lang="en-US" dirty="0" err="1"/>
              <a:t>Sadaqât</a:t>
            </a:r>
            <a:r>
              <a:rPr lang="en-US" dirty="0"/>
              <a:t> [deeds of charity, alms, etc.] And </a:t>
            </a:r>
            <a:r>
              <a:rPr lang="en-US" dirty="0" err="1"/>
              <a:t>Allâh</a:t>
            </a:r>
            <a:r>
              <a:rPr lang="en-US" dirty="0"/>
              <a:t> likes not the disbelievers, sinners’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299524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"/>
            <a:ext cx="54864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1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evolution of the Christian usury doctrines: Bible &amp; early Christianity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Evolution  of usury doctrine</a:t>
            </a:r>
            <a:r>
              <a:rPr lang="en-US" dirty="0" smtClean="0"/>
              <a:t>: as sin against charity </a:t>
            </a:r>
            <a:r>
              <a:rPr lang="en-US" dirty="0" smtClean="0">
                <a:sym typeface="Wingdings" pitchFamily="2" charset="2"/>
              </a:rPr>
              <a:t> sin against commutative justice  sin against Natural Law (against God Himself)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(2) </a:t>
            </a:r>
            <a:r>
              <a:rPr lang="en-US" b="1" dirty="0" smtClean="0">
                <a:solidFill>
                  <a:srgbClr val="0070C0"/>
                </a:solidFill>
              </a:rPr>
              <a:t>Biblical texts: usury as a sin against charity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rgbClr val="C00000"/>
                </a:solidFill>
              </a:rPr>
              <a:t>Old Testament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(Pentateuch)</a:t>
            </a:r>
            <a:r>
              <a:rPr lang="en-US" dirty="0" smtClean="0"/>
              <a:t>: </a:t>
            </a:r>
            <a:r>
              <a:rPr lang="en-US" b="1" dirty="0" smtClean="0"/>
              <a:t>Exodus 22:25, Leviticus 25: 35-37; Deuteronomy 23: 19-20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00B0F0"/>
                </a:solidFill>
              </a:rPr>
              <a:t>- </a:t>
            </a:r>
            <a:r>
              <a:rPr lang="en-US" b="1" dirty="0" smtClean="0">
                <a:solidFill>
                  <a:srgbClr val="C00000"/>
                </a:solidFill>
              </a:rPr>
              <a:t>Old </a:t>
            </a:r>
            <a:r>
              <a:rPr lang="en-US" b="1" dirty="0" smtClean="0">
                <a:solidFill>
                  <a:srgbClr val="C00000"/>
                </a:solidFill>
              </a:rPr>
              <a:t>Testament: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smtClean="0"/>
              <a:t>Ezekiel 18.13 (ca. </a:t>
            </a:r>
            <a:r>
              <a:rPr lang="en-US" b="1" dirty="0" smtClean="0"/>
              <a:t>580 BCE)</a:t>
            </a:r>
            <a:r>
              <a:rPr lang="en-US" dirty="0" smtClean="0"/>
              <a:t>: He who ‘hath given forth upon usury, and hath taken increase: shall he live? He shall not live – he shall surely die.’  Thus:  </a:t>
            </a:r>
            <a:r>
              <a:rPr lang="en-US" b="1" dirty="0" smtClean="0"/>
              <a:t>usury as theft, as a mortal sin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evolution of the Christian usury doctrines: Bible &amp; early Christianity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(2) </a:t>
            </a:r>
            <a:r>
              <a:rPr lang="en-US" b="1" dirty="0" smtClean="0">
                <a:solidFill>
                  <a:srgbClr val="0070C0"/>
                </a:solidFill>
              </a:rPr>
              <a:t>Biblical Texts</a:t>
            </a:r>
            <a:r>
              <a:rPr lang="en-US" dirty="0" smtClean="0"/>
              <a:t>: </a:t>
            </a:r>
            <a:r>
              <a:rPr lang="en-US" b="1" dirty="0">
                <a:solidFill>
                  <a:srgbClr val="C00000"/>
                </a:solidFill>
              </a:rPr>
              <a:t>New </a:t>
            </a:r>
            <a:r>
              <a:rPr lang="en-US" b="1" dirty="0" smtClean="0">
                <a:solidFill>
                  <a:srgbClr val="C00000"/>
                </a:solidFill>
              </a:rPr>
              <a:t>Testament</a:t>
            </a:r>
            <a:r>
              <a:rPr lang="en-US" b="1" dirty="0" smtClean="0"/>
              <a:t>, </a:t>
            </a:r>
            <a:r>
              <a:rPr lang="en-US" dirty="0" smtClean="0"/>
              <a:t> </a:t>
            </a:r>
            <a:r>
              <a:rPr lang="en-US" b="1" dirty="0"/>
              <a:t>Luke 6:35:</a:t>
            </a:r>
            <a:r>
              <a:rPr lang="en-US" dirty="0"/>
              <a:t> ‘lend freely, hoping for nothing again’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(3) </a:t>
            </a:r>
            <a:r>
              <a:rPr lang="en-US" b="1" dirty="0">
                <a:solidFill>
                  <a:srgbClr val="0070C0"/>
                </a:solidFill>
              </a:rPr>
              <a:t>St. Ambrose of Milan (339-97 CE)</a:t>
            </a:r>
            <a:r>
              <a:rPr lang="en-US" dirty="0"/>
              <a:t>: citing Ezekiel: ‘If someone takes usury, he commits violent robbery (</a:t>
            </a:r>
            <a:r>
              <a:rPr lang="en-US" i="1" dirty="0" err="1"/>
              <a:t>rapina</a:t>
            </a:r>
            <a:r>
              <a:rPr lang="en-US" dirty="0"/>
              <a:t>);  and he shall not live.’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 - </a:t>
            </a:r>
            <a:r>
              <a:rPr lang="en-US" dirty="0" smtClean="0"/>
              <a:t>Later incorporated </a:t>
            </a:r>
            <a:r>
              <a:rPr lang="en-US" dirty="0"/>
              <a:t>into Gratian’s </a:t>
            </a:r>
            <a:r>
              <a:rPr lang="en-US" i="1" dirty="0" err="1"/>
              <a:t>Decretum</a:t>
            </a:r>
            <a:r>
              <a:rPr lang="en-US" dirty="0"/>
              <a:t> (canon law): ca. 1135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(4) </a:t>
            </a:r>
            <a:r>
              <a:rPr lang="en-US" b="1" dirty="0">
                <a:solidFill>
                  <a:srgbClr val="0070C0"/>
                </a:solidFill>
              </a:rPr>
              <a:t>Council of </a:t>
            </a:r>
            <a:r>
              <a:rPr lang="en-US" b="1" dirty="0" err="1">
                <a:solidFill>
                  <a:srgbClr val="0070C0"/>
                </a:solidFill>
              </a:rPr>
              <a:t>Nicea</a:t>
            </a:r>
            <a:r>
              <a:rPr lang="en-US" b="1" dirty="0">
                <a:solidFill>
                  <a:srgbClr val="0070C0"/>
                </a:solidFill>
              </a:rPr>
              <a:t>: 325 CE</a:t>
            </a:r>
            <a:r>
              <a:rPr lang="en-US" dirty="0"/>
              <a:t>: usury as a sin against charity, applied only to the clergy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(5) </a:t>
            </a:r>
            <a:r>
              <a:rPr lang="en-US" b="1" dirty="0">
                <a:solidFill>
                  <a:srgbClr val="0070C0"/>
                </a:solidFill>
              </a:rPr>
              <a:t>Carolingian Church Councils</a:t>
            </a:r>
            <a:r>
              <a:rPr lang="en-US" dirty="0"/>
              <a:t>: usury ban applied to all lay persons</a:t>
            </a:r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Evolution of the Scholastic Usury Doctrine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(1) </a:t>
            </a:r>
            <a:r>
              <a:rPr lang="en-US" b="1" dirty="0" smtClean="0">
                <a:solidFill>
                  <a:srgbClr val="0070C0"/>
                </a:solidFill>
              </a:rPr>
              <a:t>Gratian’s </a:t>
            </a:r>
            <a:r>
              <a:rPr lang="en-US" b="1" i="1" dirty="0" err="1" smtClean="0">
                <a:solidFill>
                  <a:srgbClr val="0070C0"/>
                </a:solidFill>
              </a:rPr>
              <a:t>Decretum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(concordance of canon law): 1130 -1140 </a:t>
            </a:r>
            <a:r>
              <a:rPr lang="en-US" dirty="0" smtClean="0"/>
              <a:t>: incorporated as well  provisions of </a:t>
            </a:r>
            <a:r>
              <a:rPr lang="en-US" b="1" dirty="0" smtClean="0">
                <a:solidFill>
                  <a:srgbClr val="00B0F0"/>
                </a:solidFill>
              </a:rPr>
              <a:t>the Justinian Code </a:t>
            </a:r>
            <a:r>
              <a:rPr lang="en-US" dirty="0" smtClean="0"/>
              <a:t>(528-542) on the Roman law concept of the </a:t>
            </a:r>
            <a:r>
              <a:rPr lang="en-US" b="1" dirty="0" smtClean="0">
                <a:solidFill>
                  <a:srgbClr val="00B0F0"/>
                </a:solidFill>
              </a:rPr>
              <a:t>loan as a </a:t>
            </a:r>
            <a:r>
              <a:rPr lang="en-US" b="1" i="1" dirty="0" smtClean="0">
                <a:solidFill>
                  <a:srgbClr val="00B0F0"/>
                </a:solidFill>
              </a:rPr>
              <a:t>mutuum</a:t>
            </a:r>
            <a:r>
              <a:rPr lang="en-US" b="1" dirty="0" smtClean="0">
                <a:solidFill>
                  <a:srgbClr val="00B0F0"/>
                </a:solidFill>
              </a:rPr>
              <a:t>:</a:t>
            </a:r>
            <a:r>
              <a:rPr lang="en-US" dirty="0" smtClean="0"/>
              <a:t> ‘what was thine becomes mine’.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rgbClr val="C00000"/>
                </a:solidFill>
              </a:rPr>
              <a:t>basic principle</a:t>
            </a:r>
            <a:r>
              <a:rPr lang="en-US" b="1" dirty="0" smtClean="0">
                <a:solidFill>
                  <a:srgbClr val="00B0F0"/>
                </a:solidFill>
              </a:rPr>
              <a:t>:</a:t>
            </a:r>
            <a:r>
              <a:rPr lang="en-US" dirty="0" smtClean="0"/>
              <a:t>  </a:t>
            </a:r>
            <a:r>
              <a:rPr lang="en-US" b="1" dirty="0" smtClean="0"/>
              <a:t>a loan transfers  ownership of any money (or other fungible commodity) from the borrower to the lender,</a:t>
            </a:r>
            <a:r>
              <a:rPr lang="en-US" dirty="0" smtClean="0"/>
              <a:t> who has sole rights to its benefits;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- </a:t>
            </a:r>
            <a:r>
              <a:rPr lang="en-US" b="1" dirty="0" smtClean="0">
                <a:solidFill>
                  <a:srgbClr val="C00000"/>
                </a:solidFill>
              </a:rPr>
              <a:t>hence usury is theft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- </a:t>
            </a:r>
            <a:r>
              <a:rPr lang="en-US" b="1" dirty="0" smtClean="0">
                <a:solidFill>
                  <a:srgbClr val="C00000"/>
                </a:solidFill>
              </a:rPr>
              <a:t>other investment returns, rents and profits</a:t>
            </a:r>
            <a:r>
              <a:rPr lang="en-US" dirty="0" smtClean="0"/>
              <a:t>, were (as noted) </a:t>
            </a:r>
            <a:r>
              <a:rPr lang="en-US" b="1" dirty="0" smtClean="0"/>
              <a:t>always perfectly licit</a:t>
            </a:r>
            <a:r>
              <a:rPr lang="en-US" dirty="0" smtClean="0"/>
              <a:t>: because the investor retained </a:t>
            </a:r>
            <a:r>
              <a:rPr lang="en-US" b="1" dirty="0" smtClean="0">
                <a:solidFill>
                  <a:srgbClr val="C00000"/>
                </a:solidFill>
              </a:rPr>
              <a:t>equity ownership</a:t>
            </a:r>
            <a:r>
              <a:rPr lang="en-US" dirty="0" smtClean="0"/>
              <a:t> of his invested capital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</a:rPr>
              <a:t>Evolution of the Scholastic Usury Doctrine (2)</a:t>
            </a:r>
            <a:endParaRPr 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(2) </a:t>
            </a:r>
            <a:r>
              <a:rPr lang="en-US" b="1" smtClean="0">
                <a:solidFill>
                  <a:srgbClr val="0070C0"/>
                </a:solidFill>
              </a:rPr>
              <a:t>Roman Church councils of Lateran III (1179) and IV (1215):</a:t>
            </a:r>
            <a:r>
              <a:rPr lang="en-US" smtClean="0"/>
              <a:t> harsh penalties for all usurers – excommunication</a:t>
            </a:r>
          </a:p>
          <a:p>
            <a:pPr eaLnBrk="1" hangingPunct="1"/>
            <a:r>
              <a:rPr lang="en-US" smtClean="0"/>
              <a:t>(3) </a:t>
            </a:r>
            <a:r>
              <a:rPr lang="en-US" b="1" smtClean="0">
                <a:solidFill>
                  <a:srgbClr val="0070C0"/>
                </a:solidFill>
              </a:rPr>
              <a:t>Usury is a violation of commutative justice:</a:t>
            </a:r>
            <a:r>
              <a:rPr lang="en-US" smtClean="0"/>
              <a:t> </a:t>
            </a:r>
            <a:r>
              <a:rPr lang="en-US" b="1" smtClean="0">
                <a:solidFill>
                  <a:srgbClr val="C00000"/>
                </a:solidFill>
              </a:rPr>
              <a:t>equality in exchange</a:t>
            </a:r>
            <a:r>
              <a:rPr lang="en-US" smtClean="0"/>
              <a:t>: in that the lender gains more than the borrower, and steals from the borrower.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Evolution of the Scholastic Usury Doctrine (3)</a:t>
            </a:r>
            <a:endParaRPr lang="en-CA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(4) </a:t>
            </a:r>
            <a:r>
              <a:rPr lang="en-US" b="1" dirty="0">
                <a:solidFill>
                  <a:srgbClr val="0070C0"/>
                </a:solidFill>
              </a:rPr>
              <a:t>13</a:t>
            </a:r>
            <a:r>
              <a:rPr lang="en-US" b="1" baseline="30000" dirty="0">
                <a:solidFill>
                  <a:srgbClr val="0070C0"/>
                </a:solidFill>
              </a:rPr>
              <a:t>th</a:t>
            </a:r>
            <a:r>
              <a:rPr lang="en-US" b="1" dirty="0">
                <a:solidFill>
                  <a:srgbClr val="0070C0"/>
                </a:solidFill>
              </a:rPr>
              <a:t>-century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Scholastic interpretations of re-introduced texts of Aristotle (384-322 BCE</a:t>
            </a:r>
            <a:r>
              <a:rPr lang="en-US" b="1" dirty="0" smtClean="0">
                <a:solidFill>
                  <a:srgbClr val="0070C0"/>
                </a:solidFill>
              </a:rPr>
              <a:t>) from Muslim Spain </a:t>
            </a:r>
            <a:r>
              <a:rPr lang="en-US" b="1" dirty="0">
                <a:solidFill>
                  <a:srgbClr val="0070C0"/>
                </a:solidFill>
              </a:rPr>
              <a:t>:</a:t>
            </a:r>
            <a:r>
              <a:rPr lang="en-US" dirty="0"/>
              <a:t> </a:t>
            </a:r>
            <a:r>
              <a:rPr lang="en-US" i="1" dirty="0" err="1"/>
              <a:t>Nichomachean</a:t>
            </a:r>
            <a:r>
              <a:rPr lang="en-US" i="1" dirty="0"/>
              <a:t> Ethics</a:t>
            </a:r>
            <a:r>
              <a:rPr lang="en-US" dirty="0"/>
              <a:t> (1247, 1260);  </a:t>
            </a:r>
            <a:r>
              <a:rPr lang="en-US" i="1" dirty="0"/>
              <a:t>Politics</a:t>
            </a:r>
            <a:r>
              <a:rPr lang="en-US" dirty="0"/>
              <a:t> (1260):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a) </a:t>
            </a:r>
            <a:r>
              <a:rPr lang="en-US" b="1" dirty="0">
                <a:solidFill>
                  <a:srgbClr val="C00000"/>
                </a:solidFill>
              </a:rPr>
              <a:t>that money has only one natural use</a:t>
            </a:r>
            <a:r>
              <a:rPr lang="en-US" dirty="0"/>
              <a:t>: as a medium of exchange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b) </a:t>
            </a:r>
            <a:r>
              <a:rPr lang="en-US" b="1" dirty="0">
                <a:solidFill>
                  <a:srgbClr val="C00000"/>
                </a:solidFill>
              </a:rPr>
              <a:t>thus money is inherently sterile: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‘cannot breed’</a:t>
            </a:r>
            <a:endParaRPr lang="en-US" b="1"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c) </a:t>
            </a:r>
            <a:r>
              <a:rPr lang="en-US" b="1" dirty="0">
                <a:solidFill>
                  <a:srgbClr val="C00000"/>
                </a:solidFill>
              </a:rPr>
              <a:t>to lend money at interest is a violation of Natural Law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the most heinous sin against God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(5) </a:t>
            </a:r>
            <a:r>
              <a:rPr lang="en-US" dirty="0" smtClean="0"/>
              <a:t>Also:  </a:t>
            </a:r>
            <a:r>
              <a:rPr lang="en-US" b="1" dirty="0" smtClean="0">
                <a:solidFill>
                  <a:srgbClr val="C00000"/>
                </a:solidFill>
              </a:rPr>
              <a:t>‘Usury </a:t>
            </a:r>
            <a:r>
              <a:rPr lang="en-US" b="1" dirty="0">
                <a:solidFill>
                  <a:srgbClr val="C00000"/>
                </a:solidFill>
              </a:rPr>
              <a:t>is Theft of Time, belonging only to God’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2042</TotalTime>
  <Words>3990</Words>
  <Application>Microsoft Office PowerPoint</Application>
  <PresentationFormat>On-screen Show (4:3)</PresentationFormat>
  <Paragraphs>394</Paragraphs>
  <Slides>46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Wingdings</vt:lpstr>
      <vt:lpstr>Times New Roman</vt:lpstr>
      <vt:lpstr>Office Theme</vt:lpstr>
      <vt:lpstr>Usury and Calvinism in Protestant England from the Sixteenth Century to the Industrial Revolution</vt:lpstr>
      <vt:lpstr>Did Usury Ever Matter?</vt:lpstr>
      <vt:lpstr>The Usury Problem in Reformation Europe</vt:lpstr>
      <vt:lpstr>Major studies on usury in Protestant England, ca. 1540 - 1640</vt:lpstr>
      <vt:lpstr>The evolution of the Christian usury doctrines: Bible &amp; early Christianity </vt:lpstr>
      <vt:lpstr>The evolution of the Christian usury doctrines: Bible &amp; early Christianity </vt:lpstr>
      <vt:lpstr>Evolution of the Scholastic Usury Doctrine (1)</vt:lpstr>
      <vt:lpstr>Evolution of the Scholastic Usury Doctrine (2)</vt:lpstr>
      <vt:lpstr>Evolution of the Scholastic Usury Doctrine (3)</vt:lpstr>
      <vt:lpstr>The canonical extrinsic titles:  loopholes? </vt:lpstr>
      <vt:lpstr>Refutation of the Usury Myths</vt:lpstr>
      <vt:lpstr>The costs of the usury doctrine: high interest rates</vt:lpstr>
      <vt:lpstr>The early Protestant Reformers: the usury doctrine</vt:lpstr>
      <vt:lpstr>Calvin on usury 1: ambiguities </vt:lpstr>
      <vt:lpstr>Calvin on usury 2: ambiguities </vt:lpstr>
      <vt:lpstr>Jean Calvin (1509-64) </vt:lpstr>
      <vt:lpstr>16th- century legislation permitting interest payments: Calvin’s influence?</vt:lpstr>
      <vt:lpstr>Subsequent reduction in maximum English interest rates 1</vt:lpstr>
      <vt:lpstr>Subsequent reduction in maximum English interest rates 2</vt:lpstr>
      <vt:lpstr>Economic Consequences of the Usury Legislation: 1540 - 1713</vt:lpstr>
      <vt:lpstr>Discounting Bills of Exchange (1)</vt:lpstr>
      <vt:lpstr>Discounting Bills of Exchange (2)</vt:lpstr>
      <vt:lpstr>Discounting Bills of Exchange (3)</vt:lpstr>
      <vt:lpstr>Discounting Bills of Exchange (4)</vt:lpstr>
      <vt:lpstr>Discounting Bills of Exchange (5)</vt:lpstr>
      <vt:lpstr>PowerPoint Presentation</vt:lpstr>
      <vt:lpstr>The ‘Financial Revolution’: Rentes or annuities for state finances </vt:lpstr>
      <vt:lpstr>Medieval Origins of the Financial Revolution: Rentes 1</vt:lpstr>
      <vt:lpstr>Medieval Origins of the Financial Revolution: Rentes 2</vt:lpstr>
      <vt:lpstr>The Financial Revolution and the British Industrial Revolution (1)</vt:lpstr>
      <vt:lpstr>The Financial Revolution and the British Industrial Revolution (2)</vt:lpstr>
      <vt:lpstr>The Financial Revolution and the British Industrial Revolution (3)</vt:lpstr>
      <vt:lpstr>The Financial Revolution and the British Industrial Revolution (4)</vt:lpstr>
      <vt:lpstr>The Financial Revolution and the British Industrial Revolution (5)</vt:lpstr>
      <vt:lpstr>The Financial Revolution and the British Industrial Revolution (6)</vt:lpstr>
      <vt:lpstr>Significance: comparison with early modern Islamic World - 1</vt:lpstr>
      <vt:lpstr>Significance: comparison with early modern Islamic World 2</vt:lpstr>
      <vt:lpstr>Significance: comparison with early modern Islamic World 3</vt:lpstr>
      <vt:lpstr>Significance: comparison with late-medieval Islamic World - 3</vt:lpstr>
      <vt:lpstr>Significance: comparison with early modern Islamic World - 4</vt:lpstr>
      <vt:lpstr>Appendix:  Aristotle on Usury: ‘Politics’</vt:lpstr>
      <vt:lpstr>St. Thomas Aquinas on Fungibles and the Usury Doctrine (1)</vt:lpstr>
      <vt:lpstr>St. Thomas Aquinas on Fungibles and the Usury Doctrine (2)</vt:lpstr>
      <vt:lpstr>Dilbert on Fungibles</vt:lpstr>
      <vt:lpstr>Usury in Islam</vt:lpstr>
      <vt:lpstr>PowerPoint Presentation</vt:lpstr>
    </vt:vector>
  </TitlesOfParts>
  <Company>Department of Eceonomics, 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Usury and Calvinism in Protestant England</dc:title>
  <dc:creator>John Munro</dc:creator>
  <cp:lastModifiedBy>John Munro</cp:lastModifiedBy>
  <cp:revision>120</cp:revision>
  <cp:lastPrinted>2013-02-04T22:09:00Z</cp:lastPrinted>
  <dcterms:created xsi:type="dcterms:W3CDTF">2011-05-02T21:24:52Z</dcterms:created>
  <dcterms:modified xsi:type="dcterms:W3CDTF">2013-02-05T17:44:59Z</dcterms:modified>
</cp:coreProperties>
</file>