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68" r:id="rId2"/>
    <p:sldId id="256" r:id="rId3"/>
    <p:sldId id="257" r:id="rId4"/>
    <p:sldId id="258" r:id="rId5"/>
    <p:sldId id="287" r:id="rId6"/>
    <p:sldId id="288" r:id="rId7"/>
    <p:sldId id="289" r:id="rId8"/>
    <p:sldId id="266" r:id="rId9"/>
    <p:sldId id="267" r:id="rId10"/>
    <p:sldId id="282" r:id="rId11"/>
    <p:sldId id="269" r:id="rId12"/>
    <p:sldId id="283" r:id="rId13"/>
    <p:sldId id="284" r:id="rId14"/>
    <p:sldId id="285" r:id="rId15"/>
    <p:sldId id="286" r:id="rId16"/>
    <p:sldId id="290" r:id="rId17"/>
    <p:sldId id="291" r:id="rId18"/>
    <p:sldId id="292" r:id="rId19"/>
    <p:sldId id="259" r:id="rId20"/>
    <p:sldId id="270" r:id="rId21"/>
    <p:sldId id="271" r:id="rId22"/>
    <p:sldId id="276" r:id="rId23"/>
    <p:sldId id="263" r:id="rId24"/>
    <p:sldId id="295" r:id="rId25"/>
    <p:sldId id="293" r:id="rId26"/>
    <p:sldId id="300" r:id="rId27"/>
    <p:sldId id="299" r:id="rId28"/>
    <p:sldId id="298" r:id="rId29"/>
    <p:sldId id="296" r:id="rId30"/>
    <p:sldId id="297" r:id="rId31"/>
    <p:sldId id="275" r:id="rId32"/>
    <p:sldId id="280" r:id="rId33"/>
    <p:sldId id="260" r:id="rId34"/>
    <p:sldId id="274" r:id="rId35"/>
    <p:sldId id="277" r:id="rId36"/>
    <p:sldId id="273" r:id="rId37"/>
    <p:sldId id="278" r:id="rId38"/>
    <p:sldId id="279" r:id="rId39"/>
    <p:sldId id="301" r:id="rId40"/>
    <p:sldId id="302" r:id="rId41"/>
    <p:sldId id="309" r:id="rId42"/>
    <p:sldId id="310" r:id="rId43"/>
    <p:sldId id="304" r:id="rId44"/>
    <p:sldId id="318" r:id="rId45"/>
    <p:sldId id="322" r:id="rId46"/>
    <p:sldId id="305" r:id="rId47"/>
    <p:sldId id="306" r:id="rId48"/>
    <p:sldId id="311" r:id="rId49"/>
    <p:sldId id="312" r:id="rId50"/>
    <p:sldId id="314" r:id="rId51"/>
    <p:sldId id="313" r:id="rId52"/>
    <p:sldId id="315" r:id="rId53"/>
    <p:sldId id="317" r:id="rId54"/>
    <p:sldId id="316" r:id="rId55"/>
    <p:sldId id="319" r:id="rId56"/>
    <p:sldId id="321" r:id="rId57"/>
    <p:sldId id="320" r:id="rId58"/>
    <p:sldId id="323" r:id="rId5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0" tIns="46217" rIns="92430" bIns="462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30" tIns="46217" rIns="92430" bIns="462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D0780B-5B2E-45C6-B450-4EE5A5BE027E}" type="datetimeFigureOut">
              <a:rPr lang="en-CA"/>
              <a:pPr>
                <a:defRPr/>
              </a:pPr>
              <a:t>09/04/2013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0" tIns="46217" rIns="92430" bIns="46217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2"/>
            <a:ext cx="5505450" cy="4183380"/>
          </a:xfrm>
          <a:prstGeom prst="rect">
            <a:avLst/>
          </a:prstGeom>
        </p:spPr>
        <p:txBody>
          <a:bodyPr vert="horz" lIns="92430" tIns="46217" rIns="92430" bIns="4621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4820"/>
          </a:xfrm>
          <a:prstGeom prst="rect">
            <a:avLst/>
          </a:prstGeom>
        </p:spPr>
        <p:txBody>
          <a:bodyPr vert="horz" lIns="92430" tIns="46217" rIns="92430" bIns="462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1" y="8829968"/>
            <a:ext cx="2982119" cy="464820"/>
          </a:xfrm>
          <a:prstGeom prst="rect">
            <a:avLst/>
          </a:prstGeom>
        </p:spPr>
        <p:txBody>
          <a:bodyPr vert="horz" lIns="92430" tIns="46217" rIns="92430" bIns="462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B38C48-F485-4E2C-BC20-5BD4233712C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8650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999" indent="-28884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5382" indent="-2310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7534" indent="-2310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9686" indent="-2310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1840" indent="-2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3992" indent="-2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6145" indent="-2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8296" indent="-2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40CCBA-F790-46EC-BA20-E4D9D325A5E5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C76E-24AD-42AA-8802-A960CD479AA6}" type="datetimeFigureOut">
              <a:rPr lang="en-CA"/>
              <a:pPr>
                <a:defRPr/>
              </a:pPr>
              <a:t>09/04/2013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D9CD-3F47-4B7A-B488-3BC833A70A0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325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C33F-EC7B-42EA-B4A6-05981B05ADBB}" type="datetimeFigureOut">
              <a:rPr lang="en-CA"/>
              <a:pPr>
                <a:defRPr/>
              </a:pPr>
              <a:t>09/04/2013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5C4AC-FBCF-4703-BCD9-5BCAA798E89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83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B19C7-441F-4DA9-AEC8-4621793E83BB}" type="datetimeFigureOut">
              <a:rPr lang="en-CA"/>
              <a:pPr>
                <a:defRPr/>
              </a:pPr>
              <a:t>09/04/2013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212BB-75F2-40CB-A1C1-DEA70EACE3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315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0175-62E4-4D46-BEAB-096BF3EF799C}" type="datetimeFigureOut">
              <a:rPr lang="en-CA"/>
              <a:pPr>
                <a:defRPr/>
              </a:pPr>
              <a:t>09/04/2013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E73A7-2744-420C-B014-3A307148F0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76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26F44-CCE2-488A-BBF6-23CF4F004C78}" type="datetimeFigureOut">
              <a:rPr lang="en-CA"/>
              <a:pPr>
                <a:defRPr/>
              </a:pPr>
              <a:t>09/04/2013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6C73-F690-40AA-99DD-E0DEBB405DC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05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6204F-3DA0-462D-8777-4DACEE464C5A}" type="datetimeFigureOut">
              <a:rPr lang="en-CA"/>
              <a:pPr>
                <a:defRPr/>
              </a:pPr>
              <a:t>09/04/2013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F1ED-85C7-4A34-8D1B-A0124ECFDAA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833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5A8D-08AD-43A6-B06C-6C210302EC5D}" type="datetimeFigureOut">
              <a:rPr lang="en-CA"/>
              <a:pPr>
                <a:defRPr/>
              </a:pPr>
              <a:t>09/04/2013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5F56-2E99-47B3-9BF1-C7A62A1A8C5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45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DB9D2-9AF8-43A7-AA7A-99D66227BD58}" type="datetimeFigureOut">
              <a:rPr lang="en-CA"/>
              <a:pPr>
                <a:defRPr/>
              </a:pPr>
              <a:t>09/04/2013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90E1D-4B11-4AB4-B8A0-AC8A21CB4D2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10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B2AC-61C0-4707-AF8B-0E1F23D8273D}" type="datetimeFigureOut">
              <a:rPr lang="en-CA"/>
              <a:pPr>
                <a:defRPr/>
              </a:pPr>
              <a:t>09/04/2013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0CA5-D762-449A-9C3C-A1CACBB7B7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000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FE9C-DF7E-462E-808F-139E11B90A73}" type="datetimeFigureOut">
              <a:rPr lang="en-CA"/>
              <a:pPr>
                <a:defRPr/>
              </a:pPr>
              <a:t>09/04/2013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A682-FBFB-4B18-B318-BAF32AD6517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551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BE46-0CB5-4848-94AA-AFA4778A1894}" type="datetimeFigureOut">
              <a:rPr lang="en-CA"/>
              <a:pPr>
                <a:defRPr/>
              </a:pPr>
              <a:t>09/04/2013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704C-E4AF-4F09-8A66-1A8E9434FD8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952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384F61-2C3C-4B38-8A18-FB6929EA1CD6}" type="datetimeFigureOut">
              <a:rPr lang="en-CA"/>
              <a:pPr>
                <a:defRPr/>
              </a:pPr>
              <a:t>09/04/2013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9136B7-C950-4466-892E-16B76D27494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/>
              <a:t>Medieval Academy of America: Annual Meeting, April 2013</a:t>
            </a:r>
            <a:endParaRPr lang="en-CA" b="1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Session 5 (Salon E): 4 April 2013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Economic and Cultural Interactions in Northern Europe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John Munro, University of Toronto </a:t>
            </a:r>
            <a:endParaRPr lang="en-CA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2425"/>
            <a:ext cx="8332788" cy="575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What do Real Wages Mean? (3)</a:t>
            </a:r>
            <a:endParaRPr lang="en-CA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The Economists’ Definition of Real Wages:</a:t>
            </a:r>
            <a:r>
              <a:rPr lang="en-CA" b="1" dirty="0" smtClean="0">
                <a:solidFill>
                  <a:srgbClr val="0070C0"/>
                </a:solidFill>
              </a:rPr>
              <a:t>  </a:t>
            </a:r>
          </a:p>
          <a:p>
            <a:r>
              <a:rPr lang="en-US" b="1" dirty="0" smtClean="0"/>
              <a:t>a) RW = MRP</a:t>
            </a:r>
            <a:r>
              <a:rPr lang="en-US" b="1" baseline="-25000" dirty="0" smtClean="0"/>
              <a:t>L</a:t>
            </a:r>
            <a:r>
              <a:rPr lang="en-US" b="1" dirty="0" smtClean="0"/>
              <a:t>: </a:t>
            </a:r>
            <a:r>
              <a:rPr lang="en-US" dirty="0" smtClean="0"/>
              <a:t>the real wage is determined by the marginal revenue product of labour</a:t>
            </a:r>
          </a:p>
          <a:p>
            <a:r>
              <a:rPr lang="en-US" b="1" dirty="0" smtClean="0"/>
              <a:t>b) the market value of the last (marginal) unit</a:t>
            </a:r>
            <a:r>
              <a:rPr lang="en-US" dirty="0" smtClean="0"/>
              <a:t> of product produced by the last unit of labour</a:t>
            </a:r>
          </a:p>
          <a:p>
            <a:r>
              <a:rPr lang="en-US" b="1" dirty="0" smtClean="0"/>
              <a:t>c) many economists too simplistically believe </a:t>
            </a:r>
            <a:r>
              <a:rPr lang="en-US" dirty="0" smtClean="0"/>
              <a:t>that increases in </a:t>
            </a:r>
            <a:r>
              <a:rPr lang="en-US" b="1" dirty="0" smtClean="0"/>
              <a:t>labour productivity</a:t>
            </a:r>
            <a:r>
              <a:rPr lang="en-US" dirty="0" smtClean="0"/>
              <a:t> provide the sole explanation for rising real wages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problem of Wage Stickiness</a:t>
            </a:r>
            <a:endParaRPr lang="en-CA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1) </a:t>
            </a:r>
            <a:r>
              <a:rPr lang="en-US" b="1" dirty="0" smtClean="0">
                <a:solidFill>
                  <a:srgbClr val="0070C0"/>
                </a:solidFill>
              </a:rPr>
              <a:t>A predominant feature of late-medieval wages is (downward) nominal WAGE-STICKINESS</a:t>
            </a:r>
            <a:r>
              <a:rPr lang="en-US" b="1" dirty="0" smtClean="0"/>
              <a:t>:  from 1370s</a:t>
            </a:r>
            <a:endParaRPr lang="en-US" b="1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2) </a:t>
            </a:r>
            <a:r>
              <a:rPr lang="en-US" b="1" dirty="0" smtClean="0"/>
              <a:t>More precisely, this phenomena is normally found  only during times of deflation</a:t>
            </a:r>
            <a:r>
              <a:rPr lang="en-US" dirty="0" smtClean="0"/>
              <a:t> – with falling or generally stable prices: that is, nominal wages usually remained rigid and did not fall along with other prices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>
                <a:sym typeface="Wingdings" pitchFamily="2" charset="2"/>
              </a:rPr>
              <a:t>RW rise</a:t>
            </a: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3) </a:t>
            </a:r>
            <a:r>
              <a:rPr lang="en-US" b="1" dirty="0" smtClean="0"/>
              <a:t>During times of inflation</a:t>
            </a:r>
            <a:r>
              <a:rPr lang="en-US" dirty="0" smtClean="0"/>
              <a:t>, nominal money wages may rise, but usually less so than prices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en-US" b="1" dirty="0" smtClean="0"/>
              <a:t>RW fall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4) </a:t>
            </a:r>
            <a:r>
              <a:rPr lang="en-US" b="1" dirty="0" smtClean="0"/>
              <a:t>Therefore: real wages were largely determined by movements of the price level</a:t>
            </a:r>
            <a:r>
              <a:rPr lang="en-US" dirty="0" smtClean="0"/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Money &amp; Prices</a:t>
            </a:r>
            <a:endParaRPr lang="en-CA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- </a:t>
            </a:r>
            <a:r>
              <a:rPr lang="en-US" b="1" dirty="0" err="1" smtClean="0">
                <a:solidFill>
                  <a:srgbClr val="0070C0"/>
                </a:solidFill>
              </a:rPr>
              <a:t>Behaviour</a:t>
            </a:r>
            <a:r>
              <a:rPr lang="en-US" b="1" dirty="0" smtClean="0">
                <a:solidFill>
                  <a:srgbClr val="0070C0"/>
                </a:solidFill>
              </a:rPr>
              <a:t> of prices :  </a:t>
            </a:r>
            <a:r>
              <a:rPr lang="en-US" b="1" dirty="0" smtClean="0"/>
              <a:t>fundamental to study of real wages</a:t>
            </a:r>
            <a:r>
              <a:rPr lang="en-US" dirty="0" smtClean="0"/>
              <a:t> (and incomes) in late-medieval society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(1) </a:t>
            </a:r>
            <a:r>
              <a:rPr lang="en-US" b="1" dirty="0" smtClean="0">
                <a:solidFill>
                  <a:srgbClr val="C00000"/>
                </a:solidFill>
              </a:rPr>
              <a:t>changes in  </a:t>
            </a:r>
            <a:r>
              <a:rPr lang="en-US" b="1" i="1" dirty="0" smtClean="0">
                <a:solidFill>
                  <a:srgbClr val="C00000"/>
                </a:solidFill>
              </a:rPr>
              <a:t>relative</a:t>
            </a:r>
            <a:r>
              <a:rPr lang="en-US" b="1" dirty="0" smtClean="0">
                <a:solidFill>
                  <a:srgbClr val="C00000"/>
                </a:solidFill>
              </a:rPr>
              <a:t> prices (short &amp; long term):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largely a function of </a:t>
            </a:r>
            <a:r>
              <a:rPr lang="en-US" b="1" dirty="0" smtClean="0"/>
              <a:t>real factors:</a:t>
            </a:r>
            <a:r>
              <a:rPr lang="en-US" dirty="0" smtClean="0"/>
              <a:t>  such as demography, commercial institutions, technology, 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(2) </a:t>
            </a:r>
            <a:r>
              <a:rPr lang="en-US" b="1" dirty="0" smtClean="0">
                <a:solidFill>
                  <a:srgbClr val="C00000"/>
                </a:solidFill>
              </a:rPr>
              <a:t>changes in </a:t>
            </a:r>
            <a:r>
              <a:rPr lang="en-US" b="1" i="1" dirty="0" smtClean="0">
                <a:solidFill>
                  <a:srgbClr val="C00000"/>
                </a:solidFill>
              </a:rPr>
              <a:t>nominal</a:t>
            </a:r>
            <a:r>
              <a:rPr lang="en-US" b="1" dirty="0" smtClean="0">
                <a:solidFill>
                  <a:srgbClr val="C00000"/>
                </a:solidFill>
              </a:rPr>
              <a:t> prices with both short- and long-term </a:t>
            </a:r>
            <a:r>
              <a:rPr lang="en-US" b="1" dirty="0" err="1" smtClean="0">
                <a:solidFill>
                  <a:srgbClr val="C00000"/>
                </a:solidFill>
              </a:rPr>
              <a:t>behaviour</a:t>
            </a:r>
            <a:r>
              <a:rPr lang="en-US" b="1" dirty="0" smtClean="0">
                <a:solidFill>
                  <a:srgbClr val="C00000"/>
                </a:solidFill>
              </a:rPr>
              <a:t> of the price level (CPI)</a:t>
            </a:r>
            <a:r>
              <a:rPr lang="en-US" dirty="0" smtClean="0"/>
              <a:t>: largely, but not entirely,  a function of </a:t>
            </a:r>
            <a:r>
              <a:rPr lang="en-US" b="1" dirty="0" smtClean="0"/>
              <a:t>monetary factors</a:t>
            </a:r>
            <a:r>
              <a:rPr lang="en-US" dirty="0" smtClean="0"/>
              <a:t>, combining </a:t>
            </a:r>
            <a:r>
              <a:rPr lang="en-US" b="1" dirty="0" smtClean="0"/>
              <a:t>changes </a:t>
            </a:r>
            <a:r>
              <a:rPr lang="en-US" dirty="0" smtClean="0"/>
              <a:t>in the </a:t>
            </a:r>
            <a:r>
              <a:rPr lang="en-US" b="1" dirty="0" smtClean="0">
                <a:solidFill>
                  <a:srgbClr val="0070C0"/>
                </a:solidFill>
              </a:rPr>
              <a:t>STOCKS &amp; FLOWS OF MONEY, </a:t>
            </a:r>
            <a:r>
              <a:rPr lang="en-US" b="1" i="1" dirty="0" smtClean="0">
                <a:solidFill>
                  <a:srgbClr val="0070C0"/>
                </a:solidFill>
              </a:rPr>
              <a:t>relative</a:t>
            </a:r>
            <a:r>
              <a:rPr lang="en-US" b="1" dirty="0" smtClean="0">
                <a:solidFill>
                  <a:srgbClr val="0070C0"/>
                </a:solidFill>
              </a:rPr>
              <a:t> to real factors:   </a:t>
            </a:r>
            <a:r>
              <a:rPr lang="en-US" b="1" dirty="0" smtClean="0"/>
              <a:t>M.V = </a:t>
            </a:r>
            <a:r>
              <a:rPr lang="en-US" b="1" dirty="0" err="1" smtClean="0"/>
              <a:t>P.y</a:t>
            </a:r>
            <a:r>
              <a:rPr lang="en-US" b="1" dirty="0" smtClean="0"/>
              <a:t> (M = </a:t>
            </a:r>
            <a:r>
              <a:rPr lang="en-US" b="1" dirty="0" err="1" smtClean="0"/>
              <a:t>kPy</a:t>
            </a:r>
            <a:r>
              <a:rPr lang="en-US" b="1" dirty="0" smtClean="0"/>
              <a:t>)</a:t>
            </a:r>
            <a:endParaRPr lang="en-US" b="1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A) </a:t>
            </a:r>
            <a:r>
              <a:rPr lang="en-US" b="1" dirty="0" smtClean="0"/>
              <a:t>monetary expansion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inflation (usually)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B) </a:t>
            </a:r>
            <a:r>
              <a:rPr lang="en-US" b="1" dirty="0" smtClean="0">
                <a:sym typeface="Wingdings" pitchFamily="2" charset="2"/>
              </a:rPr>
              <a:t>monetary contraction</a:t>
            </a:r>
            <a:r>
              <a:rPr lang="en-US" dirty="0" smtClean="0">
                <a:sym typeface="Wingdings" pitchFamily="2" charset="2"/>
              </a:rPr>
              <a:t>  deflation (usually)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Coinage Debasements (1)</a:t>
            </a:r>
            <a:endParaRPr lang="en-CA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1) </a:t>
            </a:r>
            <a:r>
              <a:rPr lang="en-US" b="1" dirty="0" smtClean="0">
                <a:solidFill>
                  <a:srgbClr val="0070C0"/>
                </a:solidFill>
              </a:rPr>
              <a:t>Coinage Debasements</a:t>
            </a:r>
            <a:r>
              <a:rPr lang="en-US" dirty="0" smtClean="0"/>
              <a:t>: </a:t>
            </a:r>
            <a:r>
              <a:rPr lang="en-US" b="1" dirty="0" smtClean="0"/>
              <a:t>the</a:t>
            </a:r>
            <a:r>
              <a:rPr lang="en-US" dirty="0" smtClean="0"/>
              <a:t> </a:t>
            </a:r>
            <a:r>
              <a:rPr lang="en-US" b="1" dirty="0" smtClean="0"/>
              <a:t>only monetary factor</a:t>
            </a:r>
            <a:r>
              <a:rPr lang="en-US" dirty="0" smtClean="0"/>
              <a:t> to be discussed here: with even short-run importance in the price level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2) </a:t>
            </a:r>
            <a:r>
              <a:rPr lang="en-US" b="1" dirty="0" smtClean="0">
                <a:solidFill>
                  <a:srgbClr val="0070C0"/>
                </a:solidFill>
              </a:rPr>
              <a:t>Definition of debasement</a:t>
            </a:r>
            <a:r>
              <a:rPr lang="en-US" dirty="0" smtClean="0"/>
              <a:t>: a </a:t>
            </a:r>
            <a:r>
              <a:rPr lang="en-US" b="1" dirty="0" smtClean="0"/>
              <a:t>reduction</a:t>
            </a:r>
            <a:r>
              <a:rPr lang="en-US" dirty="0" smtClean="0"/>
              <a:t> in the </a:t>
            </a:r>
            <a:r>
              <a:rPr lang="en-US" b="1" dirty="0" smtClean="0"/>
              <a:t>quantity</a:t>
            </a:r>
            <a:r>
              <a:rPr lang="en-US" dirty="0" smtClean="0"/>
              <a:t> of fine precious metal represented in the </a:t>
            </a:r>
            <a:r>
              <a:rPr lang="en-US" b="1" dirty="0" smtClean="0"/>
              <a:t>unit of the money-of-account</a:t>
            </a:r>
            <a:r>
              <a:rPr lang="en-US" dirty="0" smtClean="0"/>
              <a:t>: e.g., the quantity of pure silver in the penny (d), shilling (s), pound (£):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- £1 = 20s. = 240d.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Coinage Debasements (2) </a:t>
            </a:r>
            <a:endParaRPr lang="en-CA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3) </a:t>
            </a:r>
            <a:r>
              <a:rPr lang="en-US" b="1" dirty="0">
                <a:solidFill>
                  <a:srgbClr val="0070C0"/>
                </a:solidFill>
              </a:rPr>
              <a:t>How </a:t>
            </a:r>
            <a:r>
              <a:rPr lang="en-US" b="1" dirty="0" smtClean="0">
                <a:solidFill>
                  <a:srgbClr val="0070C0"/>
                </a:solidFill>
              </a:rPr>
              <a:t>debasements </a:t>
            </a:r>
            <a:r>
              <a:rPr lang="en-US" b="1" dirty="0">
                <a:solidFill>
                  <a:srgbClr val="0070C0"/>
                </a:solidFill>
              </a:rPr>
              <a:t>were achieved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a) </a:t>
            </a:r>
            <a:r>
              <a:rPr lang="en-US" b="1" dirty="0" smtClean="0"/>
              <a:t>by reducing </a:t>
            </a:r>
            <a:r>
              <a:rPr lang="en-US" b="1" dirty="0"/>
              <a:t>the fineness</a:t>
            </a:r>
            <a:r>
              <a:rPr lang="en-US" dirty="0"/>
              <a:t>: more copper </a:t>
            </a:r>
            <a:r>
              <a:rPr lang="en-US" dirty="0">
                <a:sym typeface="Wingdings" pitchFamily="2" charset="2"/>
              </a:rPr>
              <a:t> less </a:t>
            </a:r>
            <a:r>
              <a:rPr lang="en-US" dirty="0" smtClean="0">
                <a:sym typeface="Wingdings" pitchFamily="2" charset="2"/>
              </a:rPr>
              <a:t>silver (or gold) in the coin; </a:t>
            </a:r>
            <a:r>
              <a:rPr lang="en-US" b="1" dirty="0" smtClean="0">
                <a:sym typeface="Wingdings" pitchFamily="2" charset="2"/>
              </a:rPr>
              <a:t>and/or</a:t>
            </a:r>
            <a:r>
              <a:rPr lang="en-US" dirty="0" smtClean="0">
                <a:sym typeface="Wingdings" pitchFamily="2" charset="2"/>
              </a:rPr>
              <a:t> by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b) </a:t>
            </a:r>
            <a:r>
              <a:rPr lang="en-US" b="1" dirty="0" smtClean="0">
                <a:sym typeface="Wingdings" pitchFamily="2" charset="2"/>
              </a:rPr>
              <a:t>by reducing the weight</a:t>
            </a:r>
            <a:r>
              <a:rPr lang="en-US" dirty="0" smtClean="0">
                <a:sym typeface="Wingdings" pitchFamily="2" charset="2"/>
              </a:rPr>
              <a:t> of the coin itself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c) </a:t>
            </a:r>
            <a:r>
              <a:rPr lang="en-US" b="1" dirty="0" smtClean="0">
                <a:sym typeface="Wingdings" pitchFamily="2" charset="2"/>
              </a:rPr>
              <a:t>by increasing the money-of-account value</a:t>
            </a:r>
            <a:r>
              <a:rPr lang="en-US" dirty="0" smtClean="0">
                <a:sym typeface="Wingdings" pitchFamily="2" charset="2"/>
              </a:rPr>
              <a:t> of the coin: virtually always </a:t>
            </a:r>
            <a:r>
              <a:rPr lang="en-US" b="1" dirty="0" smtClean="0">
                <a:sym typeface="Wingdings" pitchFamily="2" charset="2"/>
              </a:rPr>
              <a:t>only</a:t>
            </a:r>
            <a:r>
              <a:rPr lang="en-US" dirty="0" smtClean="0">
                <a:sym typeface="Wingdings" pitchFamily="2" charset="2"/>
              </a:rPr>
              <a:t> for gold and high-value silver coins (never for the penny)</a:t>
            </a:r>
            <a:endParaRPr lang="en-CA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- </a:t>
            </a:r>
            <a:r>
              <a:rPr lang="en-US" b="1" dirty="0" smtClean="0"/>
              <a:t>the results for the first two was to INCREASE the number of coins struck</a:t>
            </a:r>
            <a:r>
              <a:rPr lang="en-US" dirty="0" smtClean="0"/>
              <a:t> from a </a:t>
            </a:r>
            <a:r>
              <a:rPr lang="en-US" dirty="0" err="1" smtClean="0"/>
              <a:t>lb</a:t>
            </a:r>
            <a:r>
              <a:rPr lang="en-US" dirty="0" smtClean="0"/>
              <a:t> or </a:t>
            </a:r>
            <a:r>
              <a:rPr lang="en-US" i="1" dirty="0" smtClean="0"/>
              <a:t>marc</a:t>
            </a:r>
            <a:r>
              <a:rPr lang="en-US" dirty="0" smtClean="0"/>
              <a:t> of fine metal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b="1" dirty="0" smtClean="0"/>
              <a:t>and for all three, the result was to REDUCE</a:t>
            </a:r>
            <a:r>
              <a:rPr lang="en-US" dirty="0" smtClean="0"/>
              <a:t> the quantity of such metal in the money-of-account unit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Coinage Debasements (3)</a:t>
            </a:r>
            <a:endParaRPr lang="en-CA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4) </a:t>
            </a:r>
            <a:r>
              <a:rPr lang="en-US" b="1" dirty="0" smtClean="0">
                <a:solidFill>
                  <a:srgbClr val="0070C0"/>
                </a:solidFill>
              </a:rPr>
              <a:t>Motives for debasements: two-fold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aggressive fiscal policy</a:t>
            </a:r>
            <a:r>
              <a:rPr lang="en-US" dirty="0" smtClean="0"/>
              <a:t>: to increase prince’s </a:t>
            </a:r>
            <a:r>
              <a:rPr lang="en-US" b="1" dirty="0" smtClean="0"/>
              <a:t>seigniorage revenues </a:t>
            </a:r>
            <a:r>
              <a:rPr lang="en-US" dirty="0" smtClean="0"/>
              <a:t>(tax on minting) by luring</a:t>
            </a:r>
            <a:r>
              <a:rPr lang="en-CA" dirty="0" smtClean="0"/>
              <a:t>/forcing more bullion to his mints – one of few elastic revenue sources at his command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defensive monetary policies: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b="1" dirty="0" smtClean="0"/>
              <a:t>to protect a realm’s money supplies and mints </a:t>
            </a:r>
            <a:r>
              <a:rPr lang="en-US" dirty="0" smtClean="0"/>
              <a:t>from its </a:t>
            </a:r>
            <a:r>
              <a:rPr lang="en-US" dirty="0" err="1" smtClean="0"/>
              <a:t>neighbour’s</a:t>
            </a:r>
            <a:r>
              <a:rPr lang="en-US" dirty="0" smtClean="0"/>
              <a:t> predatory mint policies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ii) </a:t>
            </a:r>
            <a:r>
              <a:rPr lang="en-US" b="1" dirty="0" smtClean="0"/>
              <a:t>to remedy deficiencies in current circulating coinages,</a:t>
            </a:r>
            <a:r>
              <a:rPr lang="en-US" dirty="0" smtClean="0"/>
              <a:t> with deterioration from counterfeits, clipping, normal wear &amp; tear etc. [complicated]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Coinage Debasements (4)</a:t>
            </a:r>
            <a:endParaRPr lang="en-CA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5) </a:t>
            </a:r>
            <a:r>
              <a:rPr lang="en-US" b="1" dirty="0" smtClean="0">
                <a:solidFill>
                  <a:srgbClr val="0070C0"/>
                </a:solidFill>
              </a:rPr>
              <a:t>Coinage Debasements: Effects on Prices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almost always INFLATIONARY</a:t>
            </a:r>
            <a:r>
              <a:rPr lang="en-US" dirty="0" smtClean="0"/>
              <a:t>:  because debasements </a:t>
            </a:r>
            <a:r>
              <a:rPr lang="en-US" b="1" dirty="0" smtClean="0"/>
              <a:t>increased</a:t>
            </a:r>
            <a:r>
              <a:rPr lang="en-US" dirty="0" smtClean="0"/>
              <a:t> both the effective </a:t>
            </a:r>
            <a:r>
              <a:rPr lang="en-US" b="1" dirty="0" smtClean="0"/>
              <a:t>money supply</a:t>
            </a:r>
            <a:r>
              <a:rPr lang="en-US" dirty="0" smtClean="0"/>
              <a:t> (number of </a:t>
            </a:r>
            <a:r>
              <a:rPr lang="en-US" dirty="0" smtClean="0"/>
              <a:t>circulating coins</a:t>
            </a:r>
            <a:r>
              <a:rPr lang="en-US" dirty="0" smtClean="0"/>
              <a:t>) and </a:t>
            </a:r>
            <a:r>
              <a:rPr lang="en-US" dirty="0" smtClean="0"/>
              <a:t>often also </a:t>
            </a:r>
            <a:r>
              <a:rPr lang="en-US" dirty="0" smtClean="0"/>
              <a:t>the </a:t>
            </a:r>
            <a:r>
              <a:rPr lang="en-US" b="1" dirty="0" smtClean="0"/>
              <a:t>income velocity</a:t>
            </a:r>
            <a:r>
              <a:rPr lang="en-US" dirty="0" smtClean="0"/>
              <a:t> of money</a:t>
            </a:r>
            <a:endParaRPr lang="en-CA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C00000"/>
                </a:solidFill>
              </a:rPr>
              <a:t>But inflationary effects were generally less powerful than would normally </a:t>
            </a:r>
            <a:r>
              <a:rPr lang="en-US" b="1" dirty="0" smtClean="0">
                <a:solidFill>
                  <a:srgbClr val="C00000"/>
                </a:solidFill>
              </a:rPr>
              <a:t>be expected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b="1" dirty="0" smtClean="0"/>
              <a:t>offset in part by prevailing deflationary </a:t>
            </a:r>
            <a:r>
              <a:rPr lang="en-US" b="1" dirty="0"/>
              <a:t>conditions</a:t>
            </a:r>
            <a:r>
              <a:rPr lang="en-US" dirty="0"/>
              <a:t>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ii) </a:t>
            </a:r>
            <a:r>
              <a:rPr lang="en-US" b="1" dirty="0" smtClean="0"/>
              <a:t>offset by stimulus that inflation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>
                <a:sym typeface="WP MathA"/>
              </a:rPr>
              <a:t>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production</a:t>
            </a: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ii) </a:t>
            </a:r>
            <a:r>
              <a:rPr lang="en-US" b="1" dirty="0" smtClean="0"/>
              <a:t>money supply not increased proportionally</a:t>
            </a:r>
            <a:r>
              <a:rPr lang="en-US" dirty="0" smtClean="0"/>
              <a:t>: not all current coins were reminted; and many coins would be exported (</a:t>
            </a:r>
            <a:r>
              <a:rPr lang="en-US" dirty="0" smtClean="0"/>
              <a:t>especially  </a:t>
            </a:r>
            <a:r>
              <a:rPr lang="en-US" dirty="0" smtClean="0"/>
              <a:t>coins of the other metal)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Coinage Debasements (5)</a:t>
            </a:r>
            <a:endParaRPr lang="en-CA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5) </a:t>
            </a:r>
            <a:r>
              <a:rPr lang="en-US" b="1" dirty="0">
                <a:solidFill>
                  <a:srgbClr val="0070C0"/>
                </a:solidFill>
              </a:rPr>
              <a:t>Coinage Debasements: Effects on </a:t>
            </a:r>
            <a:r>
              <a:rPr lang="en-US" b="1" dirty="0" smtClean="0">
                <a:solidFill>
                  <a:srgbClr val="0070C0"/>
                </a:solidFill>
              </a:rPr>
              <a:t>Prices </a:t>
            </a:r>
            <a:endParaRPr lang="en-US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c) N.B.: </a:t>
            </a:r>
            <a:r>
              <a:rPr lang="en-US" b="1" dirty="0" smtClean="0">
                <a:solidFill>
                  <a:srgbClr val="C00000"/>
                </a:solidFill>
              </a:rPr>
              <a:t>relationship between debasement and inflation is NOT directly proportional</a:t>
            </a:r>
            <a:r>
              <a:rPr lang="en-US" dirty="0" smtClean="0"/>
              <a:t>, but </a:t>
            </a:r>
            <a:r>
              <a:rPr lang="en-US" b="1" dirty="0" smtClean="0"/>
              <a:t>inversely</a:t>
            </a:r>
            <a:r>
              <a:rPr lang="en-US" dirty="0" smtClean="0"/>
              <a:t> related, as reciprocals: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/>
              <a:t>(1/1 - </a:t>
            </a:r>
            <a:r>
              <a:rPr lang="en-CA" b="1" i="1" dirty="0"/>
              <a:t>x</a:t>
            </a:r>
            <a:r>
              <a:rPr lang="en-CA" b="1" dirty="0"/>
              <a:t>) - 1,</a:t>
            </a:r>
            <a:r>
              <a:rPr lang="en-CA" dirty="0"/>
              <a:t> where </a:t>
            </a:r>
            <a:r>
              <a:rPr lang="en-CA" i="1" dirty="0"/>
              <a:t>x</a:t>
            </a:r>
            <a:r>
              <a:rPr lang="en-CA" dirty="0"/>
              <a:t> = the percentage reduction in the silver content of the money of account.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/>
              <a:t>Thus, with a 20% reduction in the silver content of the coin:  (1/1 - 0.20) - 1 = 0.25,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ym typeface="Wingdings" pitchFamily="2" charset="2"/>
              </a:rPr>
              <a:t> a</a:t>
            </a:r>
            <a:r>
              <a:rPr lang="en-CA" dirty="0" smtClean="0"/>
              <a:t> </a:t>
            </a:r>
            <a:r>
              <a:rPr lang="en-CA" dirty="0"/>
              <a:t>25% increase in the money-of-account value of a </a:t>
            </a:r>
            <a:r>
              <a:rPr lang="en-CA" i="1" dirty="0"/>
              <a:t>marc</a:t>
            </a:r>
            <a:r>
              <a:rPr lang="en-CA" dirty="0"/>
              <a:t> or pound of fine </a:t>
            </a:r>
            <a:r>
              <a:rPr lang="en-CA" dirty="0" smtClean="0"/>
              <a:t>silver (but NOT necessarily of prices in general).</a:t>
            </a:r>
            <a:endParaRPr lang="en-CA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Statistical  Evidence on Real </a:t>
            </a:r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ages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The following slides are presentations of the evidence for real wages of urban building craftsmen, in the 15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century, for the following: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In SW England:</a:t>
            </a:r>
            <a:r>
              <a:rPr lang="en-US" dirty="0" smtClean="0"/>
              <a:t>  at Oxford &amp; Cambridge colleges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In Flanders</a:t>
            </a:r>
            <a:r>
              <a:rPr lang="en-US" dirty="0" smtClean="0"/>
              <a:t>: for the towns of Bruges and Aalst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In Brabant</a:t>
            </a:r>
            <a:r>
              <a:rPr lang="en-US" dirty="0" smtClean="0"/>
              <a:t>: for the Antwerp-</a:t>
            </a:r>
            <a:r>
              <a:rPr lang="en-US" dirty="0" err="1" smtClean="0"/>
              <a:t>Lier</a:t>
            </a:r>
            <a:r>
              <a:rPr lang="en-US" dirty="0" smtClean="0"/>
              <a:t> region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For more effective comparisons</a:t>
            </a:r>
            <a:r>
              <a:rPr lang="en-US" dirty="0" smtClean="0"/>
              <a:t>, real wages for previous &amp; later periods are shown – when and where they are available.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How Golden was the Burgundian ‘Golden Age’ in the 15</a:t>
            </a:r>
            <a:r>
              <a:rPr lang="en-US" b="1" baseline="30000" dirty="0" smtClean="0">
                <a:solidFill>
                  <a:srgbClr val="FF0000"/>
                </a:solidFill>
              </a:rPr>
              <a:t>th </a:t>
            </a:r>
            <a:r>
              <a:rPr lang="en-US" b="1" dirty="0" smtClean="0">
                <a:solidFill>
                  <a:srgbClr val="FF0000"/>
                </a:solidFill>
              </a:rPr>
              <a:t>century?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How financing warfare reduced the living standards of urban craftsmen in the southern Low Countries</a:t>
            </a:r>
            <a:endParaRPr lang="en-C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Special Case of England</a:t>
            </a:r>
            <a:endParaRPr lang="en-CA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The  19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-century English economist</a:t>
            </a:r>
            <a:r>
              <a:rPr lang="en-US" dirty="0" smtClean="0"/>
              <a:t>, James E. Thorold Rogers (1823-90), stated that: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- </a:t>
            </a:r>
            <a:r>
              <a:rPr lang="en-US" b="1" dirty="0" smtClean="0"/>
              <a:t>the fifteenth century was the Golden Age of the English artisan</a:t>
            </a:r>
            <a:r>
              <a:rPr lang="en-US" dirty="0" smtClean="0"/>
              <a:t>: in terms of the purchasing power of his money wages.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Or the post-Plague era</a:t>
            </a:r>
            <a:r>
              <a:rPr lang="en-US" dirty="0" smtClean="0"/>
              <a:t>: </a:t>
            </a:r>
            <a:r>
              <a:rPr lang="en-US" b="1" dirty="0" smtClean="0"/>
              <a:t>from 1370s</a:t>
            </a:r>
            <a:r>
              <a:rPr lang="en-US" dirty="0" smtClean="0"/>
              <a:t>: Rogers and most historians believe that </a:t>
            </a:r>
            <a:r>
              <a:rPr lang="en-US" b="1" dirty="0" smtClean="0"/>
              <a:t>depopulation was the major cause of rising real wages</a:t>
            </a:r>
            <a:r>
              <a:rPr lang="en-US" dirty="0" smtClean="0"/>
              <a:t> in the later Middle Ages: </a:t>
            </a:r>
            <a:r>
              <a:rPr lang="en-US" b="1" dirty="0" smtClean="0"/>
              <a:t>by increasing labour productivity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the following graphs demonstrate why the 15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century is seen as a ‘Golden Age’ for artisans: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ohn Munro\Documents\JPEGfiles\Prices\PBH1260-1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430213"/>
            <a:ext cx="7621587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33400"/>
            <a:ext cx="8331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Differences between late-medieval England and the Low Countries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1) </a:t>
            </a:r>
            <a:r>
              <a:rPr lang="en-US" b="1" dirty="0" smtClean="0">
                <a:solidFill>
                  <a:srgbClr val="0070C0"/>
                </a:solidFill>
              </a:rPr>
              <a:t>Warfare:</a:t>
            </a:r>
            <a:r>
              <a:rPr lang="en-US" dirty="0" smtClean="0"/>
              <a:t>  </a:t>
            </a:r>
            <a:r>
              <a:rPr lang="en-US" b="1" dirty="0" smtClean="0"/>
              <a:t>England’s terrain</a:t>
            </a:r>
            <a:r>
              <a:rPr lang="en-US" dirty="0" smtClean="0"/>
              <a:t>:   far less involved in Hundred Years’ War than was that of Low Countries,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b="1" dirty="0" smtClean="0"/>
              <a:t>also beset by civil wars</a:t>
            </a:r>
            <a:r>
              <a:rPr lang="en-US" dirty="0" smtClean="0"/>
              <a:t>, while England’s Wars  of Roses (1455-87) had minimal impact.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2) </a:t>
            </a:r>
            <a:r>
              <a:rPr lang="en-US" b="1" dirty="0" smtClean="0">
                <a:solidFill>
                  <a:srgbClr val="0070C0"/>
                </a:solidFill>
              </a:rPr>
              <a:t>Coinage debasements: as fiscal policies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C00000"/>
                </a:solidFill>
              </a:rPr>
              <a:t>rare in England:</a:t>
            </a:r>
            <a:r>
              <a:rPr lang="en-US" dirty="0" smtClean="0"/>
              <a:t> only in 1411 (purely defensive) and 1464-65 (more aggressive, under Edward IV): crown had ample revenues from wool-export taxes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C00000"/>
                </a:solidFill>
              </a:rPr>
              <a:t>very common in Low Countries, and always  aggressive (war-related): </a:t>
            </a:r>
            <a:r>
              <a:rPr lang="en-US" dirty="0" smtClean="0"/>
              <a:t> in 1416, 1418, 1428-32, 1466-67, 1477, 1482-93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3) </a:t>
            </a:r>
            <a:r>
              <a:rPr lang="en-US" b="1" dirty="0" smtClean="0">
                <a:solidFill>
                  <a:srgbClr val="0070C0"/>
                </a:solidFill>
              </a:rPr>
              <a:t>Urban excise taxes</a:t>
            </a:r>
            <a:r>
              <a:rPr lang="en-US" dirty="0" smtClean="0"/>
              <a:t>: absent in England (to 1652)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"/>
            <a:ext cx="7234238" cy="50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09600"/>
            <a:ext cx="82073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John Munro\Documents\JPEGfiles\MintsMoney\BullionFlowsMe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ohn Munro\Documents\JPEGfiles\MintsMoney\FlemishGoldSil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:\Users\John Munro\Documents\JPEGfiles\MintsMoney\FlemishMintOutputsCPI1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901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John Munro\Documents\JPEGfiles\Prices\FlemishCommodityPi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71475"/>
            <a:ext cx="81407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Burgundian Golden Age 1</a:t>
            </a:r>
            <a:endParaRPr lang="en-CA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In the Burgundian Low Countries</a:t>
            </a:r>
            <a:r>
              <a:rPr lang="en-US" dirty="0" smtClean="0"/>
              <a:t>, </a:t>
            </a:r>
            <a:r>
              <a:rPr lang="en-US" b="1" dirty="0" smtClean="0"/>
              <a:t>the 15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  <a:r>
              <a:rPr lang="en-US" dirty="0" smtClean="0"/>
              <a:t> is commonly viewed as the </a:t>
            </a:r>
            <a:r>
              <a:rPr lang="en-US" b="1" dirty="0" smtClean="0"/>
              <a:t>late-medieval ‘Golden Age’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Such a term can apply, however, only to the second half of Duke Philip the Good’s reign </a:t>
            </a:r>
            <a:r>
              <a:rPr lang="en-US" b="1" dirty="0" smtClean="0"/>
              <a:t>(1419-67)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–from peace treaty of Arras with France, in Sept. 1435, to Philip’s death in 1467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 Rest of century suffered from destructive warfare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a) previous period: especially 1416-35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b) the succeeding and more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war-torn reigns</a:t>
            </a:r>
            <a:r>
              <a:rPr lang="en-US" dirty="0" smtClean="0"/>
              <a:t> of Duke Charles (1467-77), Duchess Marie (1477-82) and Habsburg Archduke </a:t>
            </a:r>
            <a:r>
              <a:rPr lang="en-US" dirty="0" err="1" smtClean="0"/>
              <a:t>Maximilan</a:t>
            </a:r>
            <a:r>
              <a:rPr lang="en-US" dirty="0"/>
              <a:t> </a:t>
            </a:r>
            <a:r>
              <a:rPr lang="en-US" dirty="0" smtClean="0"/>
              <a:t>(especially civil wars of 1482-1493)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82563"/>
            <a:ext cx="7458075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0550"/>
            <a:ext cx="80010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John Munro\Documents\JPEGfiles\Wages\BrugesAalstMasonIncomeBask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66725"/>
            <a:ext cx="692467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808038"/>
            <a:ext cx="7537450" cy="52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01688"/>
            <a:ext cx="6905625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95275"/>
            <a:ext cx="815022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9900"/>
            <a:ext cx="7942263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Urban Excise Taxes &amp;  Warfare 1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1) </a:t>
            </a:r>
            <a:r>
              <a:rPr lang="en-US" b="1" dirty="0" smtClean="0">
                <a:solidFill>
                  <a:srgbClr val="0070C0"/>
                </a:solidFill>
              </a:rPr>
              <a:t>The evidence on REAL WAGES  for the southern Low Countries in 15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century: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during periods of coinage debasements</a:t>
            </a:r>
            <a:r>
              <a:rPr lang="en-US" dirty="0" smtClean="0"/>
              <a:t>, </a:t>
            </a:r>
            <a:r>
              <a:rPr lang="en-US" b="1" dirty="0" smtClean="0"/>
              <a:t>real wages fell</a:t>
            </a:r>
            <a:r>
              <a:rPr lang="en-US" dirty="0" smtClean="0"/>
              <a:t>, and fell sharply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during periods of monetary stability, with monetary contraction and prevailing deflation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b="1" dirty="0" smtClean="0"/>
              <a:t>real wages rose</a:t>
            </a:r>
            <a:r>
              <a:rPr lang="en-US" dirty="0" smtClean="0"/>
              <a:t>, often sharply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2) </a:t>
            </a:r>
            <a:r>
              <a:rPr lang="en-US" b="1" dirty="0" smtClean="0">
                <a:solidFill>
                  <a:srgbClr val="0070C0"/>
                </a:solidFill>
              </a:rPr>
              <a:t>But urban taxation often offset the real income effects of rising real wages -</a:t>
            </a:r>
            <a:r>
              <a:rPr lang="en-US" dirty="0" smtClean="0"/>
              <a:t> during the mid-century period of rising real wages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Burgundian Golden Age 2</a:t>
            </a:r>
            <a:endParaRPr lang="en-C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At least the  second half of Duke Philip’s reign (1435-67)  should qualify for the term ‘Golden Age’: for two reasons: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(</a:t>
            </a:r>
            <a:r>
              <a:rPr lang="en-US" dirty="0"/>
              <a:t>1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C00000"/>
                </a:solidFill>
              </a:rPr>
              <a:t>social and cultural</a:t>
            </a:r>
            <a:r>
              <a:rPr lang="en-US" dirty="0" smtClean="0"/>
              <a:t>: </a:t>
            </a:r>
            <a:r>
              <a:rPr lang="en-US" b="1" dirty="0" smtClean="0"/>
              <a:t>the flourishing of literature and the arts</a:t>
            </a:r>
            <a:r>
              <a:rPr lang="en-US" dirty="0" smtClean="0"/>
              <a:t> --- music, painting, architecture – especially at the greatly expanded Burgundian court in Brussels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(2) </a:t>
            </a:r>
            <a:r>
              <a:rPr lang="en-US" b="1" dirty="0" smtClean="0">
                <a:solidFill>
                  <a:srgbClr val="C00000"/>
                </a:solidFill>
              </a:rPr>
              <a:t>economic</a:t>
            </a:r>
            <a:r>
              <a:rPr lang="en-US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- </a:t>
            </a:r>
            <a:r>
              <a:rPr lang="en-US" b="1" dirty="0" smtClean="0"/>
              <a:t>rising real wages: </a:t>
            </a:r>
            <a:r>
              <a:rPr lang="en-US" dirty="0" smtClean="0"/>
              <a:t>for many  urban craftsmen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- other signs of urban prosperity</a:t>
            </a:r>
            <a:r>
              <a:rPr lang="en-US" dirty="0" smtClean="0"/>
              <a:t> in the most highly urbanized society of northern Europe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Urban Excise Taxes &amp;  Warfare 2</a:t>
            </a:r>
            <a:endParaRPr lang="en-CA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3) </a:t>
            </a:r>
            <a:r>
              <a:rPr lang="en-US" b="1" dirty="0" smtClean="0">
                <a:solidFill>
                  <a:srgbClr val="0070C0"/>
                </a:solidFill>
              </a:rPr>
              <a:t>Urban taxes were also, to a large extent, war-related:</a:t>
            </a:r>
            <a:r>
              <a:rPr lang="en-US" dirty="0" smtClean="0"/>
              <a:t> </a:t>
            </a:r>
            <a:r>
              <a:rPr lang="en-US" b="1" dirty="0" smtClean="0"/>
              <a:t>to</a:t>
            </a:r>
            <a:r>
              <a:rPr lang="en-US" dirty="0" smtClean="0"/>
              <a:t> </a:t>
            </a:r>
            <a:r>
              <a:rPr lang="en-US" b="1" dirty="0" smtClean="0"/>
              <a:t>make required payments on public debts</a:t>
            </a:r>
            <a:r>
              <a:rPr lang="en-US" dirty="0" smtClean="0"/>
              <a:t> and the Flemish towns’ obligation to render subventions to the Duke: </a:t>
            </a:r>
            <a:r>
              <a:rPr lang="en-US" b="1" dirty="0" smtClean="0"/>
              <a:t>to finance Burgundian warfare and defence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4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Thus warfare was financed (everywhere)</a:t>
            </a:r>
            <a:r>
              <a:rPr lang="en-US" dirty="0" smtClean="0"/>
              <a:t> not through taxation but through</a:t>
            </a:r>
            <a:r>
              <a:rPr lang="en-US" b="1" dirty="0" smtClean="0"/>
              <a:t> borrowing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5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Public civic borrowing was in the form of sales of annuities</a:t>
            </a:r>
            <a:r>
              <a:rPr lang="en-US" dirty="0" smtClean="0"/>
              <a:t>: known as </a:t>
            </a:r>
            <a:r>
              <a:rPr lang="en-US" i="1" dirty="0" err="1" smtClean="0"/>
              <a:t>rentes</a:t>
            </a:r>
            <a:r>
              <a:rPr lang="en-US" dirty="0" smtClean="0"/>
              <a:t> or </a:t>
            </a:r>
            <a:r>
              <a:rPr lang="en-US" i="1" dirty="0" err="1" smtClean="0"/>
              <a:t>renten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not</a:t>
            </a:r>
            <a:r>
              <a:rPr lang="en-US" dirty="0" smtClean="0"/>
              <a:t> in form of interest-bearing loans)</a:t>
            </a:r>
            <a:endParaRPr lang="en-US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Urban Excise Taxes &amp;  Warfare 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6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Usury ban: explains why public borrowing was NOT generally in the form of interest bearing loans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a) </a:t>
            </a:r>
            <a:r>
              <a:rPr lang="en-US" b="1" dirty="0" smtClean="0"/>
              <a:t>From revival of anti-usury campaign in northern France, in 1220s</a:t>
            </a:r>
            <a:r>
              <a:rPr lang="en-US" dirty="0" smtClean="0"/>
              <a:t>, towns and principalities switched from loans to ‘</a:t>
            </a:r>
            <a:r>
              <a:rPr lang="en-US" dirty="0" err="1" smtClean="0"/>
              <a:t>rentes</a:t>
            </a:r>
            <a:r>
              <a:rPr lang="en-US" dirty="0" smtClean="0"/>
              <a:t>’ or annuities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b) </a:t>
            </a:r>
            <a:r>
              <a:rPr lang="en-US" b="1" i="1" dirty="0" err="1" smtClean="0"/>
              <a:t>rentes</a:t>
            </a:r>
            <a:r>
              <a:rPr lang="en-US" dirty="0" smtClean="0"/>
              <a:t>, </a:t>
            </a:r>
            <a:r>
              <a:rPr lang="en-US" b="1" dirty="0" smtClean="0"/>
              <a:t>based on an older agrarian contract,</a:t>
            </a:r>
            <a:r>
              <a:rPr lang="en-US" dirty="0" smtClean="0"/>
              <a:t> by which lenders </a:t>
            </a:r>
            <a:r>
              <a:rPr lang="en-US" dirty="0" smtClean="0"/>
              <a:t>&amp; investors 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- provided town &amp; territorial gov’ts with a lump sum of money, never to be repaid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- in return for a life-time or perpetual stream of income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Urban Excise Taxes &amp;  Warfare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CA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7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Papacy and Church Theologians on </a:t>
            </a:r>
            <a:r>
              <a:rPr lang="en-US" b="1" i="1" dirty="0" smtClean="0">
                <a:solidFill>
                  <a:srgbClr val="0070C0"/>
                </a:solidFill>
              </a:rPr>
              <a:t>Rentes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a) </a:t>
            </a:r>
            <a:r>
              <a:rPr lang="en-US" b="1" dirty="0" smtClean="0"/>
              <a:t>1250: Innocent IV decreed that </a:t>
            </a:r>
            <a:r>
              <a:rPr lang="en-US" b="1" i="1" dirty="0" err="1" smtClean="0"/>
              <a:t>rentes</a:t>
            </a:r>
            <a:r>
              <a:rPr lang="en-US" b="1" dirty="0" smtClean="0"/>
              <a:t> were not usurious</a:t>
            </a:r>
            <a:r>
              <a:rPr lang="en-US" dirty="0" smtClean="0"/>
              <a:t> </a:t>
            </a:r>
            <a:r>
              <a:rPr lang="en-US" b="1" dirty="0" smtClean="0"/>
              <a:t>PROVIDED that</a:t>
            </a:r>
            <a:r>
              <a:rPr lang="en-US" dirty="0" smtClean="0"/>
              <a:t> the buyer (lender-investor) could never require redemption of </a:t>
            </a:r>
            <a:r>
              <a:rPr lang="en-US" i="1" dirty="0" err="1" smtClean="0"/>
              <a:t>rentes</a:t>
            </a:r>
            <a:r>
              <a:rPr lang="en-US" dirty="0" smtClean="0"/>
              <a:t>, while sellers (debtor-issuers) were free to redeem them at will (but only at par)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b) </a:t>
            </a:r>
            <a:r>
              <a:rPr lang="en-US" b="1" i="1" dirty="0" err="1" smtClean="0"/>
              <a:t>rentiers</a:t>
            </a:r>
            <a:r>
              <a:rPr lang="en-US" b="1" i="1" dirty="0" smtClean="0"/>
              <a:t>:</a:t>
            </a:r>
            <a:r>
              <a:rPr lang="en-US" i="1" dirty="0" smtClean="0"/>
              <a:t> </a:t>
            </a:r>
            <a:r>
              <a:rPr lang="en-US" dirty="0" smtClean="0"/>
              <a:t>could instead reclaim some capital by selling </a:t>
            </a:r>
            <a:r>
              <a:rPr lang="en-US" i="1" dirty="0" err="1" smtClean="0"/>
              <a:t>rentes</a:t>
            </a:r>
            <a:r>
              <a:rPr lang="en-US" i="1" dirty="0" smtClean="0"/>
              <a:t> </a:t>
            </a:r>
            <a:r>
              <a:rPr lang="en-US" dirty="0" smtClean="0"/>
              <a:t>to 3</a:t>
            </a:r>
            <a:r>
              <a:rPr lang="en-US" baseline="30000" dirty="0" smtClean="0"/>
              <a:t>rd</a:t>
            </a:r>
            <a:r>
              <a:rPr lang="en-US" dirty="0" smtClean="0"/>
              <a:t> parties </a:t>
            </a:r>
            <a:r>
              <a:rPr lang="en-US" dirty="0" smtClean="0">
                <a:sym typeface="Wingdings" pitchFamily="2" charset="2"/>
              </a:rPr>
              <a:t> growth of financial markets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</a:t>
            </a:r>
            <a:r>
              <a:rPr lang="en-US" dirty="0" smtClean="0"/>
              <a:t>) </a:t>
            </a:r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  <a:r>
              <a:rPr lang="en-US" dirty="0" smtClean="0"/>
              <a:t> </a:t>
            </a:r>
            <a:r>
              <a:rPr lang="en-US" b="1" dirty="0" smtClean="0"/>
              <a:t>Papal bulls (1425, 1452, 1455)</a:t>
            </a:r>
            <a:r>
              <a:rPr lang="en-US" dirty="0" smtClean="0"/>
              <a:t>: </a:t>
            </a:r>
            <a:r>
              <a:rPr lang="en-US" b="1" dirty="0" smtClean="0"/>
              <a:t>upheld Innocent IV</a:t>
            </a:r>
            <a:r>
              <a:rPr lang="en-CA" b="1" dirty="0" smtClean="0"/>
              <a:t>’s decree</a:t>
            </a:r>
            <a:r>
              <a:rPr lang="en-CA" dirty="0" smtClean="0"/>
              <a:t>, while also stipulating that annual payments (de facto interest) for and redemptions of </a:t>
            </a:r>
            <a:r>
              <a:rPr lang="en-CA" i="1" dirty="0" err="1" smtClean="0"/>
              <a:t>rentes</a:t>
            </a:r>
            <a:r>
              <a:rPr lang="en-CA" i="1" dirty="0" smtClean="0"/>
              <a:t> </a:t>
            </a:r>
            <a:r>
              <a:rPr lang="en-CA" dirty="0" smtClean="0"/>
              <a:t>had to come from the ‘</a:t>
            </a:r>
            <a:r>
              <a:rPr lang="en-CA" b="1" dirty="0" smtClean="0"/>
              <a:t>fruits of the land’ [usufruct]</a:t>
            </a:r>
            <a:r>
              <a:rPr lang="en-CA" dirty="0" smtClean="0"/>
              <a:t>, as in any normal rent contract.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</a:t>
            </a:r>
            <a:r>
              <a:rPr lang="en-US" dirty="0" smtClean="0"/>
              <a:t>) </a:t>
            </a:r>
            <a:r>
              <a:rPr lang="en-US" b="1" dirty="0" smtClean="0"/>
              <a:t>This form of public borrowing</a:t>
            </a:r>
            <a:r>
              <a:rPr lang="en-US" dirty="0" smtClean="0"/>
              <a:t> now almost universal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Urban Excise Taxes &amp;  Warfare 5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7) </a:t>
            </a:r>
            <a:r>
              <a:rPr lang="en-US" b="1" dirty="0">
                <a:solidFill>
                  <a:srgbClr val="0070C0"/>
                </a:solidFill>
              </a:rPr>
              <a:t>Papacy and Church Theologians on </a:t>
            </a:r>
            <a:r>
              <a:rPr lang="en-US" b="1" i="1" dirty="0" smtClean="0">
                <a:solidFill>
                  <a:srgbClr val="0070C0"/>
                </a:solidFill>
              </a:rPr>
              <a:t>Rentes </a:t>
            </a:r>
            <a:r>
              <a:rPr lang="en-US" b="1" dirty="0" smtClean="0">
                <a:solidFill>
                  <a:srgbClr val="0070C0"/>
                </a:solidFill>
              </a:rPr>
              <a:t>(cont’d)</a:t>
            </a:r>
            <a:endParaRPr lang="en-US" b="1" i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</a:t>
            </a:r>
            <a:r>
              <a:rPr lang="en-US" dirty="0" smtClean="0"/>
              <a:t>) </a:t>
            </a:r>
            <a:r>
              <a:rPr lang="en-US" b="1" dirty="0" smtClean="0"/>
              <a:t>excise </a:t>
            </a:r>
            <a:r>
              <a:rPr lang="en-US" b="1" dirty="0"/>
              <a:t>taxes on the consumption of products of the land &amp; sea met this provision</a:t>
            </a:r>
            <a:r>
              <a:rPr lang="en-US" dirty="0"/>
              <a:t>: </a:t>
            </a:r>
            <a:r>
              <a:rPr lang="en-US" dirty="0" smtClean="0"/>
              <a:t>on </a:t>
            </a:r>
            <a:r>
              <a:rPr lang="en-US" dirty="0"/>
              <a:t>wine, beer, bread, meat, </a:t>
            </a:r>
            <a:r>
              <a:rPr lang="en-US" dirty="0" smtClean="0"/>
              <a:t>fish, textiles (wool, linen), 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</a:t>
            </a:r>
            <a:r>
              <a:rPr lang="en-US" dirty="0" smtClean="0"/>
              <a:t>) </a:t>
            </a:r>
            <a:r>
              <a:rPr lang="en-US" b="1" dirty="0" smtClean="0"/>
              <a:t>highly regressive form of taxation</a:t>
            </a:r>
            <a:r>
              <a:rPr lang="en-US" dirty="0" smtClean="0"/>
              <a:t>, hitting lower income strata far more than rich – and only </a:t>
            </a:r>
            <a:r>
              <a:rPr lang="en-US" b="1" dirty="0" smtClean="0"/>
              <a:t>urban</a:t>
            </a:r>
            <a:r>
              <a:rPr lang="en-US" dirty="0" smtClean="0"/>
              <a:t> inhabitants (not applicable in rural areas)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g</a:t>
            </a:r>
            <a:r>
              <a:rPr lang="en-US" dirty="0" smtClean="0"/>
              <a:t>) </a:t>
            </a:r>
            <a:r>
              <a:rPr lang="en-US" b="1" dirty="0" smtClean="0"/>
              <a:t>different from property taxes</a:t>
            </a:r>
            <a:r>
              <a:rPr lang="en-US" dirty="0" smtClean="0"/>
              <a:t>: which excluded poor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</a:t>
            </a:r>
            <a:r>
              <a:rPr lang="en-US" dirty="0" smtClean="0"/>
              <a:t>) </a:t>
            </a:r>
            <a:r>
              <a:rPr lang="en-US" b="1" dirty="0" smtClean="0"/>
              <a:t>gov’ts:</a:t>
            </a:r>
            <a:r>
              <a:rPr lang="en-US" dirty="0" smtClean="0"/>
              <a:t> </a:t>
            </a:r>
            <a:r>
              <a:rPr lang="en-US" b="1" dirty="0" smtClean="0"/>
              <a:t>sold tax farms for right to levy</a:t>
            </a:r>
            <a:r>
              <a:rPr lang="en-US" dirty="0" smtClean="0"/>
              <a:t> these excise taxes (so that evidence is indirect)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8</a:t>
            </a:r>
            <a:r>
              <a:rPr lang="en-US" dirty="0" smtClean="0"/>
              <a:t>)</a:t>
            </a:r>
            <a:r>
              <a:rPr lang="en-US" b="1" dirty="0" smtClean="0">
                <a:solidFill>
                  <a:srgbClr val="0070C0"/>
                </a:solidFill>
              </a:rPr>
              <a:t> Evidence from town of Aalst (eastern Flanders):</a:t>
            </a:r>
            <a:endParaRPr lang="en-CA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8"/>
          <p:cNvGrpSpPr>
            <a:grpSpLocks noChangeAspect="1"/>
          </p:cNvGrpSpPr>
          <p:nvPr/>
        </p:nvGrpSpPr>
        <p:grpSpPr bwMode="auto">
          <a:xfrm>
            <a:off x="838200" y="152400"/>
            <a:ext cx="7753350" cy="5875338"/>
            <a:chOff x="-2492" y="-2587"/>
            <a:chExt cx="10745" cy="9144"/>
          </a:xfrm>
        </p:grpSpPr>
        <p:sp>
          <p:nvSpPr>
            <p:cNvPr id="481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-2484" y="-2222"/>
              <a:ext cx="10729" cy="8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pic>
          <p:nvPicPr>
            <p:cNvPr id="4813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" y="-2222"/>
              <a:ext cx="10737" cy="8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92" y="-2587"/>
              <a:ext cx="10737" cy="8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G_0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763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John Munro\Documents\JPEGfiles\FiscalTaxes\AalstTaxFarmTot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8893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John Munro\Documents\JPEGfiles\FiscalTaxes\AalstExciseRenten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8893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John Munro\Documents\JPEGfiles\FiscalTaxes\AalstBudg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8893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John Munro\Documents\JPEGfiles\FiscalTaxes\AalstExciseTaxBask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8893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Burgundian Golden Age 3</a:t>
            </a:r>
            <a:endParaRPr lang="en-C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Major Thesis of this Paper: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(1) </a:t>
            </a:r>
            <a:r>
              <a:rPr lang="en-US" b="1" dirty="0" smtClean="0">
                <a:solidFill>
                  <a:srgbClr val="0070C0"/>
                </a:solidFill>
              </a:rPr>
              <a:t>Despite widespread European evidence for rising real wages and incomes in the 15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century</a:t>
            </a:r>
            <a:r>
              <a:rPr lang="en-US" dirty="0" smtClean="0"/>
              <a:t>, even Philip the Good’s reign was </a:t>
            </a:r>
            <a:r>
              <a:rPr lang="en-US" b="1" dirty="0" smtClean="0"/>
              <a:t>no ‘Golden Age’ for the Burgundian Low Countries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(2) </a:t>
            </a:r>
            <a:r>
              <a:rPr lang="en-US" b="1" dirty="0" smtClean="0">
                <a:solidFill>
                  <a:srgbClr val="0070C0"/>
                </a:solidFill>
              </a:rPr>
              <a:t>Rising real wages were the product NOT of economic growth or prosperity,</a:t>
            </a:r>
            <a:r>
              <a:rPr lang="en-US" dirty="0" smtClean="0"/>
              <a:t> but rather of </a:t>
            </a:r>
            <a:r>
              <a:rPr lang="en-US" b="1" dirty="0" smtClean="0"/>
              <a:t>Deflation combined with Nominal Wage Stickiness:</a:t>
            </a:r>
            <a:r>
              <a:rPr lang="en-US" dirty="0" smtClean="0"/>
              <a:t> both of which reflect depression rather than growth &amp; prosperity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John Munro\Documents\JPEGfiles\Wages\AalstMasonW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8893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John Munro\Documents\JPEGfiles\FiscalTaxes\BrugeAalstExciseTaxesW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13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Urban Taxes and Population (1)</a:t>
            </a:r>
            <a:endParaRPr lang="en-CA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1) </a:t>
            </a:r>
            <a:r>
              <a:rPr lang="en-US" b="1" dirty="0" smtClean="0">
                <a:solidFill>
                  <a:srgbClr val="0070C0"/>
                </a:solidFill>
              </a:rPr>
              <a:t>the Population Problem and Taxation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a) </a:t>
            </a:r>
            <a:r>
              <a:rPr lang="en-US" b="1" dirty="0" smtClean="0"/>
              <a:t>Flemish population continued to decline over course of 15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  <a:r>
              <a:rPr lang="en-US" dirty="0" smtClean="0"/>
              <a:t> – especially after the 1439 plagues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b) </a:t>
            </a:r>
            <a:r>
              <a:rPr lang="en-US" b="1" dirty="0" smtClean="0"/>
              <a:t>Problem: a smaller and smaller number of survivors were forced to bear the entire tax burden </a:t>
            </a:r>
            <a:r>
              <a:rPr lang="en-US" dirty="0" smtClean="0"/>
              <a:t>of financing previously incurred public debts: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/>
              <a:t>rising per capita taxes</a:t>
            </a:r>
            <a:endParaRPr lang="en-US" b="1" dirty="0" smtClean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c) </a:t>
            </a:r>
            <a:r>
              <a:rPr lang="en-US" b="1" dirty="0" smtClean="0">
                <a:sym typeface="Wingdings" pitchFamily="2" charset="2"/>
              </a:rPr>
              <a:t>Population: evidence varied (none for Aalst, ca. 4,000):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- </a:t>
            </a:r>
            <a:r>
              <a:rPr lang="en-US" b="1" dirty="0" err="1" smtClean="0">
                <a:sym typeface="Wingdings" pitchFamily="2" charset="2"/>
              </a:rPr>
              <a:t>Hulst</a:t>
            </a:r>
            <a:r>
              <a:rPr lang="en-US" dirty="0" smtClean="0">
                <a:sym typeface="Wingdings" pitchFamily="2" charset="2"/>
              </a:rPr>
              <a:t>: 3,600 in 1417  3,000 in 1469:  -17%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- </a:t>
            </a:r>
            <a:r>
              <a:rPr lang="en-US" b="1" dirty="0" err="1" smtClean="0">
                <a:sym typeface="Wingdings" pitchFamily="2" charset="2"/>
              </a:rPr>
              <a:t>Dendermonde</a:t>
            </a:r>
            <a:r>
              <a:rPr lang="en-US" dirty="0" smtClean="0">
                <a:sym typeface="Wingdings" pitchFamily="2" charset="2"/>
              </a:rPr>
              <a:t>: 9,000 in 1360  4,500 in 1460:  -50%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- </a:t>
            </a:r>
            <a:r>
              <a:rPr lang="en-US" b="1" dirty="0" smtClean="0">
                <a:sym typeface="Wingdings" pitchFamily="2" charset="2"/>
              </a:rPr>
              <a:t>Ypres</a:t>
            </a:r>
            <a:r>
              <a:rPr lang="en-US" dirty="0" smtClean="0">
                <a:sym typeface="Wingdings" pitchFamily="2" charset="2"/>
              </a:rPr>
              <a:t>: 10,523 in 1431  7,626 in 1491: - 27.5%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Urban Taxes and Population (2)</a:t>
            </a:r>
            <a:endParaRPr lang="en-C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2) </a:t>
            </a:r>
            <a:r>
              <a:rPr lang="en-US" b="1" dirty="0" smtClean="0">
                <a:solidFill>
                  <a:srgbClr val="0070C0"/>
                </a:solidFill>
              </a:rPr>
              <a:t>Population and Poverty in duchy of Brabant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towns and villages of Brabant: lying to the east of  Flemish town of Aalst</a:t>
            </a:r>
            <a:r>
              <a:rPr lang="en-US" b="1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1437 to 1496:</a:t>
            </a:r>
            <a:r>
              <a:rPr lang="en-US" dirty="0" smtClean="0"/>
              <a:t> no. of  hearth fell by 19%: population fell even more, as household size contracted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Note the relationship between falling population and increasing poverty:</a:t>
            </a:r>
            <a:r>
              <a:rPr lang="en-US" dirty="0" smtClean="0"/>
              <a:t> i.e., proportion of ‘poor hearths’ that gained relief from </a:t>
            </a:r>
            <a:r>
              <a:rPr lang="en-US" b="1" dirty="0" smtClean="0"/>
              <a:t>property</a:t>
            </a:r>
            <a:r>
              <a:rPr lang="en-US" dirty="0" smtClean="0"/>
              <a:t> taxes (1437 </a:t>
            </a:r>
            <a:r>
              <a:rPr lang="en-US" dirty="0" smtClean="0">
                <a:sym typeface="Wingdings" pitchFamily="2" charset="2"/>
              </a:rPr>
              <a:t> 1480 only)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C00000"/>
                </a:solidFill>
              </a:rPr>
              <a:t>For excise taxes</a:t>
            </a:r>
            <a:r>
              <a:rPr lang="en-US" dirty="0" smtClean="0"/>
              <a:t>: never any such tax relief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C00000"/>
                </a:solidFill>
              </a:rPr>
              <a:t>hardly indications of a Golden Age</a:t>
            </a:r>
            <a:endParaRPr lang="en-C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342900"/>
            <a:ext cx="818197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Industrial Decline: Textiles</a:t>
            </a:r>
            <a:endParaRPr lang="en-CA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1) </a:t>
            </a:r>
            <a:r>
              <a:rPr lang="en-US" b="1" dirty="0" smtClean="0">
                <a:solidFill>
                  <a:srgbClr val="0070C0"/>
                </a:solidFill>
              </a:rPr>
              <a:t>Textiles, esp. high-grade woollens</a:t>
            </a:r>
            <a:r>
              <a:rPr lang="en-US" dirty="0" smtClean="0"/>
              <a:t>: industrial &amp; commercial </a:t>
            </a:r>
            <a:r>
              <a:rPr lang="en-US" b="1" dirty="0" smtClean="0"/>
              <a:t>mainstay of Low Countries’ economies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2) </a:t>
            </a:r>
            <a:r>
              <a:rPr lang="en-US" b="1" dirty="0" smtClean="0">
                <a:solidFill>
                  <a:srgbClr val="0070C0"/>
                </a:solidFill>
              </a:rPr>
              <a:t>England’s War-Related Fiscal Impositions on Wool-Export Trade:</a:t>
            </a:r>
            <a:r>
              <a:rPr lang="en-US" dirty="0" smtClean="0"/>
              <a:t> </a:t>
            </a:r>
            <a:r>
              <a:rPr lang="en-US" b="1" dirty="0" smtClean="0"/>
              <a:t>Calais Staple Bullion and Partition Ordinances, 1429 – 1473</a:t>
            </a:r>
            <a:r>
              <a:rPr lang="en-US" dirty="0" smtClean="0"/>
              <a:t>: to extort bullion &amp; deny credit in Staple wool sales to Low Countries: added to existing burden of high English wool-export taxes (war-finance)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3) </a:t>
            </a:r>
            <a:r>
              <a:rPr lang="en-US" b="1" dirty="0" smtClean="0">
                <a:solidFill>
                  <a:srgbClr val="0070C0"/>
                </a:solidFill>
              </a:rPr>
              <a:t>Major consequences</a:t>
            </a:r>
            <a:r>
              <a:rPr lang="en-US" dirty="0" smtClean="0"/>
              <a:t>: </a:t>
            </a:r>
            <a:r>
              <a:rPr lang="en-US" b="1" dirty="0" smtClean="0"/>
              <a:t>expansion of English cloth trade,</a:t>
            </a:r>
            <a:r>
              <a:rPr lang="en-US" dirty="0" smtClean="0"/>
              <a:t> ultimately </a:t>
            </a:r>
            <a:r>
              <a:rPr lang="en-US" b="1" dirty="0" smtClean="0"/>
              <a:t>vanquishing most of Low Countries’ draperies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4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Devastating injury of Calais Ordinances inflicted on LC luxury cloth industries</a:t>
            </a:r>
            <a:r>
              <a:rPr lang="en-US" dirty="0" smtClean="0"/>
              <a:t> dependent on </a:t>
            </a:r>
            <a:r>
              <a:rPr lang="en-US" b="1" dirty="0" smtClean="0"/>
              <a:t>English wools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5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Only partially offset by rise of those Flemish </a:t>
            </a:r>
            <a:r>
              <a:rPr lang="en-US" b="1" i="1" dirty="0" err="1" smtClean="0">
                <a:solidFill>
                  <a:srgbClr val="0070C0"/>
                </a:solidFill>
              </a:rPr>
              <a:t>nouvelles</a:t>
            </a:r>
            <a:r>
              <a:rPr lang="en-US" b="1" i="1" dirty="0" smtClean="0">
                <a:solidFill>
                  <a:srgbClr val="0070C0"/>
                </a:solidFill>
              </a:rPr>
              <a:t> draperies,</a:t>
            </a:r>
            <a:r>
              <a:rPr lang="en-US" i="1" dirty="0" smtClean="0"/>
              <a:t> </a:t>
            </a:r>
            <a:r>
              <a:rPr lang="en-US" dirty="0" smtClean="0"/>
              <a:t>which switched to </a:t>
            </a:r>
            <a:r>
              <a:rPr lang="en-US" b="1" dirty="0" smtClean="0"/>
              <a:t>Spanish wools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John Munro\Documents\JPEGfiles\Textiles\EnglWoolCloth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John Munro\Documents\JPEGfiles\Textiles\YpresMechelenLeuven15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8225"/>
            <a:ext cx="86868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Conclusions for the southern Low Countries: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 Golden Age for their urban craftsmen, if we combine the accumulated evidence 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(1) </a:t>
            </a:r>
            <a:r>
              <a:rPr lang="en-US" b="1" dirty="0" smtClean="0">
                <a:solidFill>
                  <a:srgbClr val="C00000"/>
                </a:solidFill>
              </a:rPr>
              <a:t>sharp declines in real wages</a:t>
            </a:r>
            <a:r>
              <a:rPr lang="en-US" dirty="0" smtClean="0"/>
              <a:t> during times of coinage debasements</a:t>
            </a:r>
          </a:p>
          <a:p>
            <a:r>
              <a:rPr lang="en-US" dirty="0" smtClean="0"/>
              <a:t>(2) </a:t>
            </a:r>
            <a:r>
              <a:rPr lang="en-US" b="1" dirty="0" smtClean="0">
                <a:solidFill>
                  <a:srgbClr val="C00000"/>
                </a:solidFill>
              </a:rPr>
              <a:t>sharp increases in levels of urban excise taxes</a:t>
            </a:r>
            <a:r>
              <a:rPr lang="en-US" b="1" dirty="0" smtClean="0"/>
              <a:t>,</a:t>
            </a:r>
            <a:r>
              <a:rPr lang="en-US" dirty="0" smtClean="0"/>
              <a:t> which rose even during peace-time, with rising real wages</a:t>
            </a:r>
          </a:p>
          <a:p>
            <a:r>
              <a:rPr lang="en-US" dirty="0" smtClean="0"/>
              <a:t>(3) </a:t>
            </a:r>
            <a:r>
              <a:rPr lang="en-US" b="1" dirty="0" smtClean="0">
                <a:solidFill>
                  <a:srgbClr val="C00000"/>
                </a:solidFill>
              </a:rPr>
              <a:t>population decline and increasing poverty</a:t>
            </a:r>
            <a:r>
              <a:rPr lang="en-US" dirty="0" smtClean="0"/>
              <a:t> (at least in Brabant, with number of ‘poor hearths’)</a:t>
            </a:r>
          </a:p>
          <a:p>
            <a:r>
              <a:rPr lang="en-US" dirty="0" smtClean="0"/>
              <a:t>(4) </a:t>
            </a:r>
            <a:r>
              <a:rPr lang="en-US" b="1" dirty="0" smtClean="0">
                <a:solidFill>
                  <a:srgbClr val="C00000"/>
                </a:solidFill>
              </a:rPr>
              <a:t>Steep declines in urban woollen cloth outputs</a:t>
            </a:r>
            <a:r>
              <a:rPr lang="en-US" dirty="0" smtClean="0"/>
              <a:t>: in towns of both Flanders &amp; Brabant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56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Burgundian Golden Age 4</a:t>
            </a:r>
            <a:endParaRPr lang="en-C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(3)  </a:t>
            </a:r>
            <a:r>
              <a:rPr lang="en-US" b="1" dirty="0">
                <a:solidFill>
                  <a:srgbClr val="0070C0"/>
                </a:solidFill>
              </a:rPr>
              <a:t>In Low Countries, in contrast to England, </a:t>
            </a:r>
            <a:r>
              <a:rPr lang="en-US" b="1" dirty="0" smtClean="0">
                <a:solidFill>
                  <a:srgbClr val="0070C0"/>
                </a:solidFill>
              </a:rPr>
              <a:t>the rise in real wages was often counteracted by war-related monetary &amp; fiscal policies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by coinage debasements</a:t>
            </a:r>
            <a:r>
              <a:rPr lang="en-US" dirty="0" smtClean="0"/>
              <a:t>, to produce seigniorage revenues </a:t>
            </a:r>
            <a:r>
              <a:rPr lang="en-US" dirty="0" smtClean="0">
                <a:sym typeface="Wingdings" pitchFamily="2" charset="2"/>
              </a:rPr>
              <a:t> severe inflations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b)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excise taxes on consumption</a:t>
            </a:r>
            <a:r>
              <a:rPr lang="en-US" dirty="0" smtClean="0">
                <a:sym typeface="Wingdings" pitchFamily="2" charset="2"/>
              </a:rPr>
              <a:t> (hitting the poor most adversely) in order to provide payments on rising public debts almost entirely for financing warfare/defence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Burgundian Golden Age 4</a:t>
            </a:r>
            <a:endParaRPr lang="en-CA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(4) </a:t>
            </a:r>
            <a:r>
              <a:rPr lang="en-US" b="1" dirty="0" smtClean="0">
                <a:solidFill>
                  <a:srgbClr val="0070C0"/>
                </a:solidFill>
              </a:rPr>
              <a:t>Other negative war-related factors:</a:t>
            </a:r>
          </a:p>
          <a:p>
            <a:r>
              <a:rPr lang="en-US" dirty="0" smtClean="0"/>
              <a:t>- </a:t>
            </a:r>
            <a:r>
              <a:rPr lang="en-US" dirty="0"/>
              <a:t>a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C00000"/>
                </a:solidFill>
              </a:rPr>
              <a:t>continuing population decline</a:t>
            </a:r>
            <a:r>
              <a:rPr lang="en-US" dirty="0" smtClean="0"/>
              <a:t>, especially rural</a:t>
            </a:r>
          </a:p>
          <a:p>
            <a:r>
              <a:rPr lang="en-US" dirty="0" smtClean="0"/>
              <a:t>- </a:t>
            </a:r>
            <a:r>
              <a:rPr lang="en-US" dirty="0"/>
              <a:t>b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C00000"/>
                </a:solidFill>
              </a:rPr>
              <a:t>poverty</a:t>
            </a:r>
            <a:r>
              <a:rPr lang="en-US" dirty="0" smtClean="0"/>
              <a:t>: evidence for increasing incidence of poverty (tax relief for the poor)</a:t>
            </a:r>
          </a:p>
          <a:p>
            <a:r>
              <a:rPr lang="en-US" dirty="0"/>
              <a:t>- </a:t>
            </a:r>
            <a:r>
              <a:rPr lang="en-US" dirty="0" smtClean="0"/>
              <a:t>c) </a:t>
            </a:r>
            <a:r>
              <a:rPr lang="en-US" b="1" dirty="0">
                <a:solidFill>
                  <a:srgbClr val="C00000"/>
                </a:solidFill>
              </a:rPr>
              <a:t>severe, irredeemable decline of region</a:t>
            </a:r>
            <a:r>
              <a:rPr lang="en-CA" b="1" dirty="0">
                <a:solidFill>
                  <a:srgbClr val="C00000"/>
                </a:solidFill>
              </a:rPr>
              <a:t>’s industrial mainstay</a:t>
            </a:r>
            <a:r>
              <a:rPr lang="en-CA" dirty="0"/>
              <a:t>: </a:t>
            </a:r>
            <a:r>
              <a:rPr lang="en-CA" b="1" dirty="0"/>
              <a:t>woollen </a:t>
            </a:r>
            <a:r>
              <a:rPr lang="en-CA" b="1" dirty="0" smtClean="0"/>
              <a:t>textiles</a:t>
            </a:r>
          </a:p>
          <a:p>
            <a:r>
              <a:rPr lang="en-US" dirty="0" smtClean="0"/>
              <a:t>- but the last is not topic of this paper</a:t>
            </a:r>
            <a:endParaRPr lang="en-CA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What do ‘Real Wages’ Mean? (1)</a:t>
            </a:r>
            <a:endParaRPr lang="en-CA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1) </a:t>
            </a:r>
            <a:r>
              <a:rPr lang="en-US" b="1" dirty="0" smtClean="0">
                <a:solidFill>
                  <a:srgbClr val="0070C0"/>
                </a:solidFill>
              </a:rPr>
              <a:t>The ‘real wage’ is simply the purchasing power – in goods and services – of the nominal money wage</a:t>
            </a:r>
            <a:r>
              <a:rPr lang="en-US" dirty="0" smtClean="0"/>
              <a:t> paid to the craftsmen, usually in current silver coin: </a:t>
            </a:r>
            <a:r>
              <a:rPr lang="en-US" b="1" dirty="0" smtClean="0"/>
              <a:t>wage defined in money-of-account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2) </a:t>
            </a:r>
            <a:r>
              <a:rPr lang="en-US" b="1" dirty="0" smtClean="0">
                <a:solidFill>
                  <a:srgbClr val="0070C0"/>
                </a:solidFill>
              </a:rPr>
              <a:t>Usually measured in terms of the daily wage (paid by the day, not the hour):</a:t>
            </a:r>
            <a:r>
              <a:rPr lang="en-US" dirty="0" smtClean="0"/>
              <a:t> and so we cannot measure annual money incomes without knowing  number  of days of paid employment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here: an estimate of  210 days employment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3) </a:t>
            </a:r>
            <a:r>
              <a:rPr lang="en-US" b="1" dirty="0" smtClean="0">
                <a:solidFill>
                  <a:srgbClr val="0070C0"/>
                </a:solidFill>
              </a:rPr>
              <a:t>Real Wages are NOT real incomes </a:t>
            </a:r>
            <a:r>
              <a:rPr lang="en-US" b="1" dirty="0" smtClean="0"/>
              <a:t>– but best proxy</a:t>
            </a:r>
            <a:endParaRPr lang="en-US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What do Real Wages Mean? (2)</a:t>
            </a:r>
            <a:endParaRPr lang="en-C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4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Two ways of measuring Real Wages: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by Index numbers:</a:t>
            </a:r>
            <a:r>
              <a:rPr lang="en-US" dirty="0" smtClean="0"/>
              <a:t> here the ‘base’ for the indexes: the mean of 1451-75 = 100: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- </a:t>
            </a:r>
            <a:r>
              <a:rPr lang="en-US" b="1" dirty="0" smtClean="0"/>
              <a:t>The formula is:</a:t>
            </a:r>
            <a:r>
              <a:rPr lang="en-US" dirty="0" smtClean="0"/>
              <a:t>  NWI/CPI = RWI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- Nominal Money Wage Index divided by the Consumer Price Index = Real Wage Index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by the number of commodity baskets that a master mason could purchase</a:t>
            </a:r>
            <a:r>
              <a:rPr lang="en-US" dirty="0" smtClean="0"/>
              <a:t> with his annual money wage income (for 210 days).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4446</TotalTime>
  <Words>2757</Words>
  <Application>Microsoft Office PowerPoint</Application>
  <PresentationFormat>On-screen Show (4:3)</PresentationFormat>
  <Paragraphs>165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Medieval Academy of America: Annual Meeting, April 2013</vt:lpstr>
      <vt:lpstr>How Golden was the Burgundian ‘Golden Age’ in the 15th century?</vt:lpstr>
      <vt:lpstr>The Burgundian Golden Age 1</vt:lpstr>
      <vt:lpstr>The Burgundian Golden Age 2</vt:lpstr>
      <vt:lpstr>The Burgundian Golden Age 3</vt:lpstr>
      <vt:lpstr>The Burgundian Golden Age 4</vt:lpstr>
      <vt:lpstr>The Burgundian Golden Age 4</vt:lpstr>
      <vt:lpstr>What do ‘Real Wages’ Mean? (1)</vt:lpstr>
      <vt:lpstr>What do Real Wages Mean? (2)</vt:lpstr>
      <vt:lpstr>PowerPoint Presentation</vt:lpstr>
      <vt:lpstr>What do Real Wages Mean? (3)</vt:lpstr>
      <vt:lpstr>The problem of Wage Stickiness</vt:lpstr>
      <vt:lpstr>Money &amp; Prices</vt:lpstr>
      <vt:lpstr>Coinage Debasements (1)</vt:lpstr>
      <vt:lpstr>Coinage Debasements (2) </vt:lpstr>
      <vt:lpstr>Coinage Debasements (3)</vt:lpstr>
      <vt:lpstr>Coinage Debasements (4)</vt:lpstr>
      <vt:lpstr>Coinage Debasements (5)</vt:lpstr>
      <vt:lpstr>The Statistical  Evidence on Real Wages </vt:lpstr>
      <vt:lpstr>The Special Case of England</vt:lpstr>
      <vt:lpstr>PowerPoint Presentation</vt:lpstr>
      <vt:lpstr>PowerPoint Presentation</vt:lpstr>
      <vt:lpstr>PowerPoint Presentation</vt:lpstr>
      <vt:lpstr>Differences between late-medieval England and the Low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Urban Excise Taxes &amp;  Warfare 1</vt:lpstr>
      <vt:lpstr>Urban Excise Taxes &amp;  Warfare 2</vt:lpstr>
      <vt:lpstr>Urban Excise Taxes &amp;  Warfare 3</vt:lpstr>
      <vt:lpstr>Urban Excise Taxes &amp;  Warfare 4</vt:lpstr>
      <vt:lpstr>Urban Excise Taxes &amp;  Warfare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Urban Taxes and Population (1)</vt:lpstr>
      <vt:lpstr>Urban Taxes and Population (2)</vt:lpstr>
      <vt:lpstr>PowerPoint Presentation</vt:lpstr>
      <vt:lpstr>Industrial Decline: Textiles</vt:lpstr>
      <vt:lpstr>PowerPoint Presentation</vt:lpstr>
      <vt:lpstr>PowerPoint Presentation</vt:lpstr>
      <vt:lpstr>Conclusions for the southern Low Countries: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Golden was the Burgundian ‘Golden Age’ in the 15th-century?</dc:title>
  <dc:creator>John Munro</dc:creator>
  <cp:lastModifiedBy>John Munro</cp:lastModifiedBy>
  <cp:revision>86</cp:revision>
  <cp:lastPrinted>2013-04-01T21:44:48Z</cp:lastPrinted>
  <dcterms:created xsi:type="dcterms:W3CDTF">2013-03-11T21:15:45Z</dcterms:created>
  <dcterms:modified xsi:type="dcterms:W3CDTF">2013-04-09T21:19:13Z</dcterms:modified>
</cp:coreProperties>
</file>